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83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slides/slide79.xml" ContentType="application/vnd.openxmlformats-officedocument.presentationml.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68.xml" ContentType="application/vnd.openxmlformats-officedocument.presentationml.slide+xml"/>
  <Override PartName="/ppt/slides/slide77.xml" ContentType="application/vnd.openxmlformats-officedocument.presentationml.slide+xml"/>
  <Override PartName="/ppt/viewProps.xml" ContentType="application/vnd.openxmlformats-officedocument.presentationml.viewProp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s/slide75.xml" ContentType="application/vnd.openxmlformats-officedocument.presentationml.slide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slides/slide7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s/slide71.xml" ContentType="application/vnd.openxmlformats-officedocument.presentationml.slide+xml"/>
  <Override PartName="/ppt/slides/slide80.xml" ContentType="application/vnd.openxmlformats-officedocument.presentationml.slide+xml"/>
  <Override PartName="/ppt/slides/slide82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Default Extension="wdp" ContentType="image/vnd.ms-photo"/>
  <Default Extension="gif" ContentType="image/gif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slides/slide78.xml" ContentType="application/vnd.openxmlformats-officedocument.presentationml.slide+xml"/>
  <Override PartName="/ppt/handoutMasters/handoutMaster1.xml" ContentType="application/vnd.openxmlformats-officedocument.presentationml.handoutMaster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Default Extension="rels" ContentType="application/vnd.openxmlformats-package.relationship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85"/>
  </p:notesMasterIdLst>
  <p:handoutMasterIdLst>
    <p:handoutMasterId r:id="rId86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340" r:id="rId25"/>
    <p:sldId id="341" r:id="rId26"/>
    <p:sldId id="281" r:id="rId27"/>
    <p:sldId id="282" r:id="rId28"/>
    <p:sldId id="342" r:id="rId29"/>
    <p:sldId id="343" r:id="rId30"/>
    <p:sldId id="285" r:id="rId31"/>
    <p:sldId id="286" r:id="rId32"/>
    <p:sldId id="287" r:id="rId33"/>
    <p:sldId id="344" r:id="rId34"/>
    <p:sldId id="345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46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</p:sldIdLst>
  <p:sldSz cx="9144000" cy="6858000" type="screen4x3"/>
  <p:notesSz cx="6881813" cy="9296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5pPr>
    <a:lvl6pPr marL="2286000" algn="l" defTabSz="914400" rtl="0" eaLnBrk="1" latinLnBrk="0" hangingPunct="1"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6pPr>
    <a:lvl7pPr marL="2743200" algn="l" defTabSz="914400" rtl="0" eaLnBrk="1" latinLnBrk="0" hangingPunct="1"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7pPr>
    <a:lvl8pPr marL="3200400" algn="l" defTabSz="914400" rtl="0" eaLnBrk="1" latinLnBrk="0" hangingPunct="1"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8pPr>
    <a:lvl9pPr marL="3657600" algn="l" defTabSz="914400" rtl="0" eaLnBrk="1" latinLnBrk="0" hangingPunct="1"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928">
          <p15:clr>
            <a:srgbClr val="A4A3A4"/>
          </p15:clr>
        </p15:guide>
        <p15:guide id="2" pos="2168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George Georgiev" initials="GG" lastIdx="1" clrIdx="0"/>
  <p:cmAuthor id="1" name="Todor Stoyanov" initials="TS" lastIdx="2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9BCC00"/>
    <a:srgbClr val="9ED000"/>
    <a:srgbClr val="F4FCD8"/>
    <a:srgbClr val="FFFFFF"/>
    <a:srgbClr val="E8FFC8"/>
    <a:srgbClr val="FAF7C8"/>
    <a:srgbClr val="FAF8C8"/>
    <a:srgbClr val="F5FFC2"/>
    <a:srgbClr val="EBFFD2"/>
    <a:srgbClr val="EBFFDC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vertBarState="maximized">
    <p:restoredLeft sz="34556" autoAdjust="0"/>
    <p:restoredTop sz="94490" autoAdjust="0"/>
  </p:normalViewPr>
  <p:slideViewPr>
    <p:cSldViewPr>
      <p:cViewPr varScale="1">
        <p:scale>
          <a:sx n="108" d="100"/>
          <a:sy n="108" d="100"/>
        </p:scale>
        <p:origin x="-792" y="-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384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2544"/>
    </p:cViewPr>
  </p:sorterViewPr>
  <p:notesViewPr>
    <p:cSldViewPr>
      <p:cViewPr varScale="1">
        <p:scale>
          <a:sx n="84" d="100"/>
          <a:sy n="84" d="100"/>
        </p:scale>
        <p:origin x="-3162" y="-78"/>
      </p:cViewPr>
      <p:guideLst>
        <p:guide orient="horz" pos="2928"/>
        <p:guide pos="2168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commentAuthors" Target="commentAuthor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82913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>
            <a:lvl1pPr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 bwMode="auto">
          <a:xfrm>
            <a:off x="3897313" y="0"/>
            <a:ext cx="2982912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>
            <a:lvl1pPr algn="r"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fld id="{3BF7C7B5-275F-4D1F-9AB4-9255447DBC73}" type="datetimeFigureOut">
              <a:rPr lang="en-US"/>
              <a:pPr/>
              <a:t>12/4/2013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 bwMode="auto">
          <a:xfrm>
            <a:off x="0" y="8829675"/>
            <a:ext cx="2982913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b" anchorCtr="0" compatLnSpc="1">
            <a:prstTxWarp prst="textNoShape">
              <a:avLst/>
            </a:prstTxWarp>
          </a:bodyPr>
          <a:lstStyle>
            <a:lvl1pPr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 bwMode="auto">
          <a:xfrm>
            <a:off x="3897313" y="8829675"/>
            <a:ext cx="2982912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b" anchorCtr="0" compatLnSpc="1">
            <a:prstTxWarp prst="textNoShape">
              <a:avLst/>
            </a:prstTxWarp>
          </a:bodyPr>
          <a:lstStyle>
            <a:lvl1pPr algn="r"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fld id="{3DADE544-1278-4EDA-8870-0A169B9A6D6D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21324060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82913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>
            <a:lvl1pPr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 bwMode="auto">
          <a:xfrm>
            <a:off x="3897313" y="0"/>
            <a:ext cx="2982912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>
            <a:lvl1pPr algn="r"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fld id="{9B46F231-FB2B-4655-A644-E2477325E686}" type="datetimeFigureOut">
              <a:rPr lang="en-US"/>
              <a:pPr/>
              <a:t>12/4/2013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176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 bwMode="auto">
          <a:xfrm>
            <a:off x="687388" y="4416425"/>
            <a:ext cx="5507037" cy="4183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 bwMode="auto">
          <a:xfrm>
            <a:off x="0" y="8829675"/>
            <a:ext cx="2982913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b" anchorCtr="0" compatLnSpc="1">
            <a:prstTxWarp prst="textNoShape">
              <a:avLst/>
            </a:prstTxWarp>
          </a:bodyPr>
          <a:lstStyle>
            <a:lvl1pPr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 bwMode="auto">
          <a:xfrm>
            <a:off x="3897313" y="8829675"/>
            <a:ext cx="2982912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b" anchorCtr="0" compatLnSpc="1">
            <a:prstTxWarp prst="textNoShape">
              <a:avLst/>
            </a:prstTxWarp>
          </a:bodyPr>
          <a:lstStyle>
            <a:lvl1pPr algn="r"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fld id="{6FB4F6EA-423E-42DF-9292-215E7D886C4E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98520194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mvccourse.telerik.com/" TargetMode="External"/><Relationship Id="rId13" Type="http://schemas.openxmlformats.org/officeDocument/2006/relationships/hyperlink" Target="http://algoacademy.telerik.com/" TargetMode="External"/><Relationship Id="rId18" Type="http://schemas.openxmlformats.org/officeDocument/2006/relationships/hyperlink" Target="http://www.minkov.it/" TargetMode="External"/><Relationship Id="rId3" Type="http://schemas.openxmlformats.org/officeDocument/2006/relationships/hyperlink" Target="http://kursove-uroci-knigi-obuchenie-programirane-web-design-csharp.info/" TargetMode="External"/><Relationship Id="rId7" Type="http://schemas.openxmlformats.org/officeDocument/2006/relationships/hyperlink" Target="http://schoolacademy.telerik.com/" TargetMode="External"/><Relationship Id="rId12" Type="http://schemas.openxmlformats.org/officeDocument/2006/relationships/hyperlink" Target="http://codecourse.telerik.com/" TargetMode="External"/><Relationship Id="rId17" Type="http://schemas.openxmlformats.org/officeDocument/2006/relationships/hyperlink" Target="http://www.introprogramming.info/" TargetMode="External"/><Relationship Id="rId2" Type="http://schemas.openxmlformats.org/officeDocument/2006/relationships/hyperlink" Target="http://forums.academy.telerik.com/" TargetMode="External"/><Relationship Id="rId16" Type="http://schemas.openxmlformats.org/officeDocument/2006/relationships/hyperlink" Target="http://mobiledevcourse.telerik.com/" TargetMode="External"/><Relationship Id="rId20" Type="http://schemas.openxmlformats.org/officeDocument/2006/relationships/hyperlink" Target="http://csharpfundamentals.telerik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html5course.telerik.com/" TargetMode="External"/><Relationship Id="rId11" Type="http://schemas.openxmlformats.org/officeDocument/2006/relationships/hyperlink" Target="http://www.nakov.com/" TargetMode="External"/><Relationship Id="rId5" Type="http://schemas.openxmlformats.org/officeDocument/2006/relationships/hyperlink" Target="http://seocourse.telerik.com/" TargetMode="External"/><Relationship Id="rId15" Type="http://schemas.openxmlformats.org/officeDocument/2006/relationships/hyperlink" Target="http://academy.telerik.com/" TargetMode="External"/><Relationship Id="rId10" Type="http://schemas.openxmlformats.org/officeDocument/2006/relationships/hyperlink" Target="http://www.bgcoder.com/" TargetMode="External"/><Relationship Id="rId19" Type="http://schemas.openxmlformats.org/officeDocument/2006/relationships/hyperlink" Target="http://www.nikolay.it/" TargetMode="External"/><Relationship Id="rId4" Type="http://schemas.openxmlformats.org/officeDocument/2006/relationships/hyperlink" Target="http://www.telerik-kids.com/" TargetMode="External"/><Relationship Id="rId9" Type="http://schemas.openxmlformats.org/officeDocument/2006/relationships/hyperlink" Target="http://clouddevcourse.telerik.com/" TargetMode="External"/><Relationship Id="rId14" Type="http://schemas.openxmlformats.org/officeDocument/2006/relationships/hyperlink" Target="http://aspnetcourse.telerik.com/" TargetMode="Externa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telerik.com/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8"/>
          <p:cNvSpPr>
            <a:spLocks noGrp="1"/>
          </p:cNvSpPr>
          <p:nvPr>
            <p:ph type="ctrTitle" hasCustomPrompt="1"/>
          </p:nvPr>
        </p:nvSpPr>
        <p:spPr>
          <a:xfrm>
            <a:off x="457200" y="1524000"/>
            <a:ext cx="8229600" cy="1524000"/>
          </a:xfrm>
          <a:prstGeom prst="rect">
            <a:avLst/>
          </a:prstGeom>
        </p:spPr>
        <p:txBody>
          <a:bodyPr tIns="0" bIns="0" anchor="b" anchorCtr="0"/>
          <a:lstStyle>
            <a:lvl1pPr algn="r">
              <a:lnSpc>
                <a:spcPts val="5600"/>
              </a:lnSpc>
              <a:defRPr sz="5400" cap="none" baseline="0">
                <a:solidFill>
                  <a:srgbClr val="D4FF5B"/>
                </a:solidFill>
                <a:effectLst>
                  <a:outerShdw blurRad="30000" dist="30000" dir="2700000" algn="tl" rotWithShape="0">
                    <a:schemeClr val="bg2">
                      <a:shade val="45000"/>
                      <a:satMod val="150000"/>
                      <a:alpha val="90000"/>
                    </a:schemeClr>
                  </a:outerShdw>
                  <a:reflection blurRad="120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7" name="Subtitle 16"/>
          <p:cNvSpPr>
            <a:spLocks noGrp="1"/>
          </p:cNvSpPr>
          <p:nvPr>
            <p:ph type="subTitle" idx="1" hasCustomPrompt="1"/>
          </p:nvPr>
        </p:nvSpPr>
        <p:spPr>
          <a:xfrm>
            <a:off x="457200" y="3240880"/>
            <a:ext cx="8229600" cy="569120"/>
          </a:xfrm>
          <a:prstGeom prst="rect">
            <a:avLst/>
          </a:prstGeom>
        </p:spPr>
        <p:txBody>
          <a:bodyPr lIns="90000" tIns="0" rIns="90000" bIns="0" anchor="ctr" anchorCtr="0"/>
          <a:lstStyle>
            <a:lvl1pPr marL="0" indent="0" algn="r">
              <a:buNone/>
              <a:defRPr sz="2800">
                <a:solidFill>
                  <a:srgbClr val="FAF8C8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 smtClean="0"/>
              <a:t>Presentation Subtitle</a:t>
            </a:r>
            <a:endParaRPr 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667000" y="4114800"/>
            <a:ext cx="6248400" cy="0"/>
          </a:xfrm>
          <a:prstGeom prst="line">
            <a:avLst/>
          </a:prstGeom>
          <a:ln w="38100" cap="rnd">
            <a:solidFill>
              <a:schemeClr val="accent5">
                <a:lumMod val="20000"/>
                <a:lumOff val="80000"/>
                <a:alpha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444500" y="4572000"/>
            <a:ext cx="3352800" cy="533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dirty="0" smtClean="0">
                <a:solidFill>
                  <a:srgbClr val="DEFF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5833646"/>
            <a:ext cx="335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marL="319088" lvl="0" indent="-31908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800" b="1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Company Name</a:t>
            </a:r>
            <a:endParaRPr lang="en-US" sz="1800" b="1" dirty="0">
              <a:solidFill>
                <a:srgbClr val="0EFE5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6138446"/>
            <a:ext cx="3352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algn="l"/>
            <a:r>
              <a:rPr lang="en-US" sz="1600" b="1" dirty="0" smtClean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Company Web Site</a:t>
            </a:r>
            <a:endParaRPr lang="en-US" sz="1600" b="1" dirty="0">
              <a:solidFill>
                <a:schemeClr val="tx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5029200"/>
            <a:ext cx="3352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9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5405735"/>
            <a:ext cx="3352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smtClean="0"/>
              <a:t>Web Site</a:t>
            </a:r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267200" y="4572000"/>
            <a:ext cx="4419600" cy="1905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76200"/>
            <a:ext cx="7086600" cy="8382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r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lang="en-US" sz="4000" b="1" kern="1200" baseline="0" dirty="0">
                <a:ln w="500"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Slide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28600" y="914400"/>
            <a:ext cx="8686800" cy="5791200"/>
          </a:xfrm>
          <a:prstGeom prst="rect">
            <a:avLst/>
          </a:prstGeom>
        </p:spPr>
        <p:txBody>
          <a:bodyPr/>
          <a:lstStyle>
            <a:lvl1pPr marL="282575" indent="-282575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tabLst>
                <a:tab pos="282575" algn="l"/>
              </a:tabLst>
              <a:defRPr sz="3200">
                <a:solidFill>
                  <a:srgbClr val="EBFFD2"/>
                </a:solidFill>
              </a:defRPr>
            </a:lvl1pPr>
            <a:lvl2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defRPr sz="3000">
                <a:solidFill>
                  <a:schemeClr val="tx1">
                    <a:lumMod val="40000"/>
                    <a:lumOff val="60000"/>
                  </a:schemeClr>
                </a:solidFill>
              </a:defRPr>
            </a:lvl2pPr>
            <a:lvl3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defRPr sz="2800">
                <a:solidFill>
                  <a:srgbClr val="F5FFC2"/>
                </a:solidFill>
              </a:defRPr>
            </a:lvl3pPr>
            <a:lvl4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defRPr sz="2600">
                <a:solidFill>
                  <a:schemeClr val="tx1">
                    <a:lumMod val="40000"/>
                    <a:lumOff val="60000"/>
                  </a:schemeClr>
                </a:solidFill>
              </a:defRPr>
            </a:lvl4pPr>
            <a:lvl5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defRPr sz="2400">
                <a:solidFill>
                  <a:schemeClr val="tx1">
                    <a:lumMod val="40000"/>
                    <a:lumOff val="6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8610600" y="6553200"/>
            <a:ext cx="457200" cy="228600"/>
          </a:xfrm>
          <a:prstGeom prst="rect">
            <a:avLst/>
          </a:prstGeom>
        </p:spPr>
        <p:txBody>
          <a:bodyPr anchor="ctr" anchorCtr="0"/>
          <a:lstStyle>
            <a:lvl1pPr algn="r">
              <a:defRPr sz="1100"/>
            </a:lvl1pPr>
          </a:lstStyle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76200"/>
            <a:ext cx="7086600" cy="8382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lnSpc>
                <a:spcPts val="4000"/>
              </a:lnSpc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Slide Title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>
          <a:xfrm>
            <a:off x="228600" y="990600"/>
            <a:ext cx="8686800" cy="579646"/>
          </a:xfrm>
          <a:prstGeom prst="rect">
            <a:avLst/>
          </a:prstGeom>
        </p:spPr>
        <p:txBody>
          <a:bodyPr>
            <a:spAutoFit/>
          </a:bodyPr>
          <a:lstStyle>
            <a:lvl1pPr marL="319088" marR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 sz="3000" baseline="0"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  <a:lvl2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defRPr sz="3000">
                <a:solidFill>
                  <a:schemeClr val="tx1">
                    <a:lumMod val="40000"/>
                    <a:lumOff val="60000"/>
                  </a:schemeClr>
                </a:solidFill>
              </a:defRPr>
            </a:lvl2pPr>
            <a:lvl3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defRPr sz="2800">
                <a:solidFill>
                  <a:schemeClr val="tx1">
                    <a:lumMod val="40000"/>
                    <a:lumOff val="60000"/>
                  </a:schemeClr>
                </a:solidFill>
              </a:defRPr>
            </a:lvl3pPr>
            <a:lvl4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defRPr sz="2600">
                <a:solidFill>
                  <a:schemeClr val="tx1">
                    <a:lumMod val="40000"/>
                    <a:lumOff val="60000"/>
                  </a:schemeClr>
                </a:solidFill>
              </a:defRPr>
            </a:lvl4pPr>
            <a:lvl5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defRPr sz="2400">
                <a:solidFill>
                  <a:schemeClr val="tx1">
                    <a:lumMod val="40000"/>
                    <a:lumOff val="60000"/>
                  </a:schemeClr>
                </a:solidFill>
              </a:defRPr>
            </a:lvl5pPr>
          </a:lstStyle>
          <a:p>
            <a:pPr marL="319088" marR="0" lvl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CFF66">
                    <a:lumMod val="20000"/>
                    <a:lumOff val="8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First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33400" y="1752600"/>
            <a:ext cx="8077200" cy="470898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>
              <a:spcBef>
                <a:spcPts val="0"/>
              </a:spcBef>
              <a:buNone/>
              <a:defRPr lang="en-US" sz="2000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defRPr>
            </a:lvl1pPr>
          </a:lstStyle>
          <a:p>
            <a:pPr lvl="0"/>
            <a:r>
              <a:rPr lang="en-US" noProof="1" smtClean="0"/>
              <a:t>Enter source code here</a:t>
            </a:r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8610600" y="6553200"/>
            <a:ext cx="457200" cy="228600"/>
          </a:xfrm>
          <a:prstGeom prst="rect">
            <a:avLst/>
          </a:prstGeom>
        </p:spPr>
        <p:txBody>
          <a:bodyPr anchor="ctr" anchorCtr="0"/>
          <a:lstStyle>
            <a:lvl1pPr algn="r">
              <a:defRPr sz="1100"/>
            </a:lvl1pPr>
          </a:lstStyle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1416855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 hasCustomPrompt="1"/>
          </p:nvPr>
        </p:nvSpPr>
        <p:spPr>
          <a:xfrm>
            <a:off x="609600" y="2743201"/>
            <a:ext cx="7924800" cy="685800"/>
          </a:xfrm>
          <a:prstGeom prst="rect">
            <a:avLst/>
          </a:prstGeom>
        </p:spPr>
        <p:txBody>
          <a:bodyPr tIns="0" bIns="0" anchor="ctr" anchorCtr="0"/>
          <a:lstStyle>
            <a:lvl1pPr algn="ctr">
              <a:lnSpc>
                <a:spcPts val="5600"/>
              </a:lnSpc>
              <a:defRPr sz="5000" cap="none" baseline="0">
                <a:effectLst>
                  <a:outerShdw blurRad="30000" dist="30000" dir="2700000" algn="tl" rotWithShape="0">
                    <a:schemeClr val="bg2">
                      <a:shade val="45000"/>
                      <a:satMod val="150000"/>
                      <a:alpha val="90000"/>
                    </a:schemeClr>
                  </a:outerShdw>
                  <a:reflection blurRad="120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  <p:sp>
        <p:nvSpPr>
          <p:cNvPr id="17" name="Subtitle 16"/>
          <p:cNvSpPr>
            <a:spLocks noGrp="1"/>
          </p:cNvSpPr>
          <p:nvPr>
            <p:ph type="subTitle" idx="1" hasCustomPrompt="1"/>
          </p:nvPr>
        </p:nvSpPr>
        <p:spPr>
          <a:xfrm>
            <a:off x="609600" y="3469480"/>
            <a:ext cx="7924800" cy="56912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800" b="1" kern="1200" baseline="0" dirty="0">
                <a:solidFill>
                  <a:srgbClr val="FAF7C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 smtClean="0"/>
              <a:t>Section Subtitle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/>
          <p:cNvGrpSpPr/>
          <p:nvPr userDrawn="1"/>
        </p:nvGrpSpPr>
        <p:grpSpPr>
          <a:xfrm>
            <a:off x="130434" y="6373882"/>
            <a:ext cx="1816798" cy="331718"/>
            <a:chOff x="1236228" y="1523999"/>
            <a:chExt cx="4351212" cy="3261410"/>
          </a:xfrm>
          <a:noFill/>
        </p:grpSpPr>
        <p:sp>
          <p:nvSpPr>
            <p:cNvPr id="31" name="TextBox 30">
              <a:hlinkClick r:id="rId2" tooltip="Форум за програмиране и уеб дизайн - дискусии, съвети, въпроси и отговори @ Софтуерна академия на Телерик"/>
            </p:cNvPr>
            <p:cNvSpPr txBox="1"/>
            <p:nvPr userDrawn="1"/>
          </p:nvSpPr>
          <p:spPr>
            <a:xfrm flipH="1">
              <a:off x="3394420" y="1733044"/>
              <a:ext cx="1528760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форум програмиране, форум уеб дизайн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2" name="TextBox 31">
              <a:hlinkClick r:id="rId3" tooltip="Курсове и уроци по програмиране, уеб дизайн, разработка на софтуер и информационни технологии - лекции, видео уроци, обучения - безплатно"/>
            </p:cNvPr>
            <p:cNvSpPr txBox="1"/>
            <p:nvPr userDrawn="1"/>
          </p:nvSpPr>
          <p:spPr>
            <a:xfrm flipH="1">
              <a:off x="1350512" y="1528531"/>
              <a:ext cx="2008656" cy="114988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курсове и уроци по програмиране, уеб дизайн – безплатно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33" name="TextBox 32">
              <a:hlinkClick r:id="rId4" tooltip="Програмиране за деца - безплатно в Телерик кидс академия"/>
            </p:cNvPr>
            <p:cNvSpPr txBox="1"/>
            <p:nvPr userDrawn="1"/>
          </p:nvSpPr>
          <p:spPr>
            <a:xfrm flipH="1">
              <a:off x="1538277" y="2175145"/>
              <a:ext cx="1816697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програмиране за деца – безплатни курсове и уроци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34" name="TextBox 33">
              <a:hlinkClick r:id="rId5" tooltip="Безплатен SEO курс - оптимизация за търсачки, уроци по SEO"/>
            </p:cNvPr>
            <p:cNvSpPr txBox="1"/>
            <p:nvPr userDrawn="1"/>
          </p:nvSpPr>
          <p:spPr>
            <a:xfrm flipH="1">
              <a:off x="1660733" y="2421354"/>
              <a:ext cx="1697683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 algn="l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безплатен SEO курс - оптимизация за търсачки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5" name="TextBox 34">
              <a:hlinkClick r:id="rId6" tooltip="Безплатен курс &quot;Уеб дизайн с HTML, CSS и JavaScript&quot; - уроци по правене на уеб сайтове, HTML, CSS, Photoshop, JavaScript и CMS системи"/>
            </p:cNvPr>
            <p:cNvSpPr txBox="1"/>
            <p:nvPr userDrawn="1"/>
          </p:nvSpPr>
          <p:spPr>
            <a:xfrm flipH="1">
              <a:off x="1448482" y="2878556"/>
              <a:ext cx="1908837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уроци по уеб дизайн, HTML, CSS, JavaScript, Photoshop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6" name="TextBox 35">
              <a:hlinkClick r:id="rId7" tooltip="Училищна софтуерна академия - безплатни уроци по програмиране и уеб дизайн"/>
            </p:cNvPr>
            <p:cNvSpPr txBox="1"/>
            <p:nvPr userDrawn="1"/>
          </p:nvSpPr>
          <p:spPr>
            <a:xfrm flipH="1">
              <a:off x="1636239" y="1946534"/>
              <a:ext cx="1747592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l"/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уроци по програмиране и уеб дизайн за ученици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37" name="TextBox 36">
              <a:hlinkClick r:id="rId8" tooltip="Безплатен курс &quot;Програмиране с ASP.NET MVC&quot; - уеб технологии, бази данни, C#, .NET, ASP.NET MVC"/>
            </p:cNvPr>
            <p:cNvSpPr txBox="1"/>
            <p:nvPr userDrawn="1"/>
          </p:nvSpPr>
          <p:spPr>
            <a:xfrm flipH="1">
              <a:off x="3402824" y="2230065"/>
              <a:ext cx="1939551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ASP.NET MVC курс – HTML, SQL, C#, .NET, ASP.NET MVC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8" name="TextBox 37">
              <a:hlinkClick r:id="rId9" tooltip="Безплатен курс &quot;Разработка на софтуер в Cloud среда&quot; - AppEngine, AWS, Azure"/>
            </p:cNvPr>
            <p:cNvSpPr txBox="1"/>
            <p:nvPr userDrawn="1"/>
          </p:nvSpPr>
          <p:spPr>
            <a:xfrm flipH="1">
              <a:off x="1440310" y="3574997"/>
              <a:ext cx="1881966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безплатен курс "Разработка на софтуер в cloud среда"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39" name="TextBox 38">
              <a:hlinkClick r:id="rId10" tooltip="BG Coder - онлайн състезателна система - тренировки за състезания по програмиране - online judge"/>
            </p:cNvPr>
            <p:cNvSpPr txBox="1"/>
            <p:nvPr userDrawn="1"/>
          </p:nvSpPr>
          <p:spPr>
            <a:xfrm flipH="1">
              <a:off x="3389110" y="1523999"/>
              <a:ext cx="1874287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BG Coder - онлайн състезателна система - online judge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0" name="TextBox 39">
              <a:hlinkClick r:id="rId11" tooltip="Светлин Наков - курсове и уроци по програмиране, уеб дизайн, книги, обучения - безплатно"/>
            </p:cNvPr>
            <p:cNvSpPr txBox="1"/>
            <p:nvPr userDrawn="1"/>
          </p:nvSpPr>
          <p:spPr>
            <a:xfrm flipH="1">
              <a:off x="1236228" y="2649965"/>
              <a:ext cx="2123831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курсове и уроци по програмиране, книги – безплатно от Наков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1" name="TextBox 40">
              <a:hlinkClick r:id="rId12" tooltip="Безплатен курс &quot;Качествен програмен код&quot;"/>
            </p:cNvPr>
            <p:cNvSpPr txBox="1"/>
            <p:nvPr userDrawn="1"/>
          </p:nvSpPr>
          <p:spPr>
            <a:xfrm flipH="1">
              <a:off x="1766855" y="3335748"/>
              <a:ext cx="1594026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безплатен курс "Качествен програмен код"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42" name="TextBox 41">
              <a:hlinkClick r:id="rId13" tooltip="Алго академия - Академия по алгоритмично програмиране - безплатни уроци по алгоритми и структури от данни, състезателно програмиране и състезания"/>
            </p:cNvPr>
            <p:cNvSpPr txBox="1"/>
            <p:nvPr userDrawn="1"/>
          </p:nvSpPr>
          <p:spPr>
            <a:xfrm flipH="1">
              <a:off x="3407676" y="2461282"/>
              <a:ext cx="1977943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алго академия – състезателно програмиране, състезания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3" name="TextBox 42">
              <a:hlinkClick r:id="rId14" tooltip="Безплатен ASP.NET курс - уеб програмиране, бази данни, C#, .NET, ASP.NET"/>
            </p:cNvPr>
            <p:cNvSpPr txBox="1"/>
            <p:nvPr userDrawn="1"/>
          </p:nvSpPr>
          <p:spPr>
            <a:xfrm flipH="1">
              <a:off x="3406019" y="1985429"/>
              <a:ext cx="2181421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ASP.NET курс - уеб програмиране, бази данни, C#, .NET, ASP.NET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4" name="TextBox 43">
              <a:hlinkClick r:id="rId15" tooltip="Софтуерна академия на Телерик - безплатни курсове и уроци по програмиране"/>
            </p:cNvPr>
            <p:cNvSpPr txBox="1"/>
            <p:nvPr userDrawn="1"/>
          </p:nvSpPr>
          <p:spPr>
            <a:xfrm flipH="1">
              <a:off x="1504800" y="1717933"/>
              <a:ext cx="1901159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200"/>
              </a:lvl1pPr>
            </a:lstStyle>
            <a:p>
              <a:pPr lvl="0" algn="l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курсове и уроци по </a:t>
              </a:r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програмиране – Телерик академия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45" name="TextBox 44">
              <a:hlinkClick r:id="rId16" tooltip="Безплатен курс &quot;Разработка на мобилни приложения&quot; - iPhone, Android, Windows Phone, PhoneGap, HTML5, jQuery, AJAX"/>
            </p:cNvPr>
            <p:cNvSpPr txBox="1"/>
            <p:nvPr userDrawn="1"/>
          </p:nvSpPr>
          <p:spPr>
            <a:xfrm flipH="1">
              <a:off x="3404043" y="2718405"/>
              <a:ext cx="2058568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курс мобилни приложения с iPhone, Android, WP7, PhoneGap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6" name="TextBox 45">
              <a:hlinkClick r:id="rId17" tooltip="Free C# Programming Book by Svetlin Nakov - безплатна C# книга от Светлин Наков, книга C#, книга Java, безплатна книга"/>
            </p:cNvPr>
            <p:cNvSpPr txBox="1"/>
            <p:nvPr userDrawn="1"/>
          </p:nvSpPr>
          <p:spPr>
            <a:xfrm flipH="1">
              <a:off x="1440317" y="3117785"/>
              <a:ext cx="1901159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free C# book, безплатна книга C#, книга Java, книга C#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47" name="TextBox 46">
              <a:hlinkClick r:id="rId18" tooltip="Дончо Минков - сайт за програмиране"/>
            </p:cNvPr>
            <p:cNvSpPr txBox="1"/>
            <p:nvPr userDrawn="1"/>
          </p:nvSpPr>
          <p:spPr>
            <a:xfrm flipH="1">
              <a:off x="3401370" y="2963513"/>
              <a:ext cx="1475012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600">
                  <a:ln w="0">
                    <a:solidFill>
                      <a:schemeClr val="tx1"/>
                    </a:solidFill>
                  </a:ln>
                  <a:effectLst/>
                </a:defRPr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</a:rPr>
                <a:t>Дончо Минков - сайт за програмиране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</a:endParaRPr>
            </a:p>
          </p:txBody>
        </p:sp>
        <p:sp>
          <p:nvSpPr>
            <p:cNvPr id="48" name="TextBox 47">
              <a:hlinkClick r:id="rId19" tooltip="Николай Костов - блог за програмиране"/>
            </p:cNvPr>
            <p:cNvSpPr txBox="1"/>
            <p:nvPr userDrawn="1"/>
          </p:nvSpPr>
          <p:spPr>
            <a:xfrm flipH="1">
              <a:off x="3401423" y="3217864"/>
              <a:ext cx="1513403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l"/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Николай Костов - блог за програмиране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49" name="TextBox 48">
              <a:hlinkClick r:id="rId20" tooltip="безплатен C# курс в софтуерната академия на Наков"/>
            </p:cNvPr>
            <p:cNvSpPr txBox="1"/>
            <p:nvPr userDrawn="1"/>
          </p:nvSpPr>
          <p:spPr>
            <a:xfrm flipH="1">
              <a:off x="3398079" y="3548402"/>
              <a:ext cx="1359837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600">
                  <a:ln w="0">
                    <a:solidFill>
                      <a:schemeClr val="tx1"/>
                    </a:solidFill>
                  </a:ln>
                  <a:effectLst/>
                </a:defRPr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</a:rPr>
                <a:t>C# курс, програмиране, безплатно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</a:endParaRPr>
            </a:p>
          </p:txBody>
        </p:sp>
      </p:grp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152400"/>
            <a:ext cx="7086600" cy="8382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r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lang="en-US" sz="4000" b="1" kern="1200" baseline="0" dirty="0">
                <a:ln w="500"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9" name="TextBox 8">
            <a:hlinkClick r:id="rId2" tooltip="Форум за програмиране и уеб дизайн - дискусии, съвети, въпроси и отговори @ Софтуерна академия на Телерик"/>
          </p:cNvPr>
          <p:cNvSpPr txBox="1"/>
          <p:nvPr userDrawn="1"/>
        </p:nvSpPr>
        <p:spPr>
          <a:xfrm rot="12041701" flipH="1">
            <a:off x="7471619" y="3840481"/>
            <a:ext cx="890352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9600" b="1" dirty="0" smtClean="0">
                <a:solidFill>
                  <a:schemeClr val="tx1">
                    <a:lumMod val="7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9600" b="1" dirty="0">
              <a:solidFill>
                <a:schemeClr val="tx1">
                  <a:lumMod val="75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1" name="TextBox 10">
            <a:hlinkClick r:id="rId4" tooltip="Програмиране за деца - безплатно в Телерик кидс академия"/>
          </p:cNvPr>
          <p:cNvSpPr txBox="1"/>
          <p:nvPr userDrawn="1"/>
        </p:nvSpPr>
        <p:spPr>
          <a:xfrm rot="9535351" flipH="1">
            <a:off x="923386" y="1861198"/>
            <a:ext cx="673363" cy="144655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isometricOffAxis1Righ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8800" dirty="0" smtClean="0"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8800" dirty="0">
              <a:solidFill>
                <a:schemeClr val="accent5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2" name="TextBox 11">
            <a:hlinkClick r:id="rId5" tooltip="Безплатен SEO курс - оптимизация за търсачки, уроци по SEO"/>
          </p:cNvPr>
          <p:cNvSpPr txBox="1"/>
          <p:nvPr userDrawn="1"/>
        </p:nvSpPr>
        <p:spPr>
          <a:xfrm rot="16938170" flipH="1">
            <a:off x="4905823" y="966542"/>
            <a:ext cx="859648" cy="199289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11500" b="1" dirty="0" smtClean="0">
                <a:solidFill>
                  <a:srgbClr val="FF831D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1500" b="1" dirty="0">
              <a:solidFill>
                <a:srgbClr val="FF831D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3" name="TextBox 12">
            <a:hlinkClick r:id="rId6" tooltip="Безплатен курс &quot;Уеб дизайн с HTML, CSS и JavaScript&quot; - уроци по правене на уеб сайтове, HTML, CSS, Photoshop, JavaScript и CMS системи"/>
          </p:cNvPr>
          <p:cNvSpPr txBox="1"/>
          <p:nvPr userDrawn="1"/>
        </p:nvSpPr>
        <p:spPr>
          <a:xfrm rot="19836951" flipH="1">
            <a:off x="7379010" y="1495154"/>
            <a:ext cx="949687" cy="206210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r>
              <a:rPr lang="en-US" sz="12800" b="1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innerShdw blurRad="63500" dist="50800" dir="8100000">
                    <a:prstClr val="black">
                      <a:alpha val="50000"/>
                    </a:prstClr>
                  </a:innerShdw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2800" b="1" dirty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innerShdw blurRad="63500" dist="50800" dir="8100000">
                  <a:prstClr val="black">
                    <a:alpha val="50000"/>
                  </a:prstClr>
                </a:innerShdw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4" name="TextBox 13">
            <a:hlinkClick r:id="rId7" tooltip="Училищна софтуерна академия - безплатни уроци по програмиране и уеб дизайн"/>
          </p:cNvPr>
          <p:cNvSpPr txBox="1"/>
          <p:nvPr userDrawn="1"/>
        </p:nvSpPr>
        <p:spPr>
          <a:xfrm rot="2233443" flipH="1">
            <a:off x="2139218" y="940065"/>
            <a:ext cx="445351" cy="95410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HeroicExtremeLeftFacing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5600" dirty="0" smtClean="0">
                <a:solidFill>
                  <a:schemeClr val="tx2">
                    <a:lumMod val="7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5600" dirty="0">
              <a:solidFill>
                <a:schemeClr val="tx2">
                  <a:lumMod val="75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5" name="TextBox 14">
            <a:hlinkClick r:id="rId8" tooltip="Безплатен курс &quot;Програмиране с ASP.NET MVC&quot; - уеб технологии, бази данни, C#, .NET, ASP.NET MVC"/>
          </p:cNvPr>
          <p:cNvSpPr txBox="1"/>
          <p:nvPr userDrawn="1"/>
        </p:nvSpPr>
        <p:spPr>
          <a:xfrm rot="8530737" flipH="1">
            <a:off x="4757100" y="4722613"/>
            <a:ext cx="643173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9600" dirty="0" smtClean="0">
                <a:solidFill>
                  <a:srgbClr val="FF4A37"/>
                </a:solidFill>
                <a:effectLst>
                  <a:reflection blurRad="6350" stA="60000" endA="900" endPos="60000" dist="29997" dir="5400000" sy="-100000" algn="bl" rotWithShape="0"/>
                </a:effectLst>
              </a:rPr>
              <a:t>?</a:t>
            </a:r>
            <a:endParaRPr lang="en-US" sz="9600" dirty="0">
              <a:solidFill>
                <a:srgbClr val="FF4A37"/>
              </a:solidFill>
              <a:effectLst>
                <a:reflection blurRad="6350" stA="60000" endA="900" endPos="60000" dist="29997" dir="5400000" sy="-100000" algn="bl" rotWithShape="0"/>
              </a:effectLst>
            </a:endParaRPr>
          </a:p>
        </p:txBody>
      </p:sp>
      <p:sp>
        <p:nvSpPr>
          <p:cNvPr id="16" name="TextBox 15">
            <a:hlinkClick r:id="rId9" tooltip="Безплатен курс &quot;Разработка на софтуер в Cloud среда&quot; - AppEngine, AWS, Azure"/>
          </p:cNvPr>
          <p:cNvSpPr txBox="1"/>
          <p:nvPr userDrawn="1"/>
        </p:nvSpPr>
        <p:spPr>
          <a:xfrm rot="12627025" flipH="1">
            <a:off x="2910497" y="4405707"/>
            <a:ext cx="386488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600" dirty="0" smtClean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600" dirty="0">
              <a:solidFill>
                <a:schemeClr val="tx2">
                  <a:lumMod val="40000"/>
                  <a:lumOff val="6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7" name="TextBox 16">
            <a:hlinkClick r:id="rId10" tooltip="BG Coder - онлайн състезателна система - тренировки за състезания по програмиране - online judge"/>
          </p:cNvPr>
          <p:cNvSpPr txBox="1"/>
          <p:nvPr userDrawn="1"/>
        </p:nvSpPr>
        <p:spPr>
          <a:xfrm rot="1186146" flipH="1">
            <a:off x="6185957" y="4125718"/>
            <a:ext cx="499379" cy="110799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69850" prst="divot"/>
            </a:sp3d>
          </a:bodyPr>
          <a:lstStyle/>
          <a:p>
            <a:r>
              <a:rPr lang="en-US" sz="6600" dirty="0" smtClean="0">
                <a:solidFill>
                  <a:srgbClr val="9966FF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6600" dirty="0">
              <a:solidFill>
                <a:srgbClr val="9966FF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8" name="TextBox 17">
            <a:hlinkClick r:id="rId11" tooltip="Светлин Наков - курсове и уроци по програмиране, уеб дизайн, книги, обучения - безплатно"/>
          </p:cNvPr>
          <p:cNvSpPr txBox="1"/>
          <p:nvPr userDrawn="1"/>
        </p:nvSpPr>
        <p:spPr>
          <a:xfrm rot="19460650" flipH="1">
            <a:off x="3150206" y="1979501"/>
            <a:ext cx="489197" cy="769441"/>
          </a:xfrm>
          <a:prstGeom prst="rect">
            <a:avLst/>
          </a:prstGeom>
          <a:noFill/>
        </p:spPr>
        <p:txBody>
          <a:bodyPr wrap="square" rtlCol="0">
            <a:prstTxWarp prst="textInflate">
              <a:avLst/>
            </a:prstTxWarp>
            <a:spAutoFit/>
            <a:scene3d>
              <a:camera prst="perspectiveRelaxedModerately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400" dirty="0" smtClean="0">
                <a:solidFill>
                  <a:srgbClr val="FF6699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4400" dirty="0">
              <a:solidFill>
                <a:srgbClr val="FF6699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9" name="TextBox 18">
            <a:hlinkClick r:id="rId12" tooltip="Безплатен курс &quot;Качествен програмен код&quot;"/>
          </p:cNvPr>
          <p:cNvSpPr txBox="1"/>
          <p:nvPr userDrawn="1"/>
        </p:nvSpPr>
        <p:spPr>
          <a:xfrm rot="18277140" flipH="1">
            <a:off x="405234" y="3272336"/>
            <a:ext cx="413607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600" dirty="0" smtClean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600" dirty="0">
              <a:solidFill>
                <a:schemeClr val="tx2">
                  <a:lumMod val="40000"/>
                  <a:lumOff val="6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0" name="TextBox 19">
            <a:hlinkClick r:id="rId13" tooltip="Алго академия - Академия по алгоритмично програмиране - безплатни уроци по алгоритми и структури от данни, състезателно програмиране и състезания"/>
          </p:cNvPr>
          <p:cNvSpPr txBox="1"/>
          <p:nvPr userDrawn="1"/>
        </p:nvSpPr>
        <p:spPr>
          <a:xfrm rot="18695734" flipH="1">
            <a:off x="3127407" y="5396299"/>
            <a:ext cx="5481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?</a:t>
            </a:r>
            <a:endParaRPr lang="en-US" sz="6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21" name="TextBox 20">
            <a:hlinkClick r:id="rId14" tooltip="Безплатен ASP.NET курс - уеб програмиране, бази данни, C#, .NET, ASP.NET"/>
          </p:cNvPr>
          <p:cNvSpPr txBox="1"/>
          <p:nvPr userDrawn="1"/>
        </p:nvSpPr>
        <p:spPr>
          <a:xfrm rot="10134629" flipH="1">
            <a:off x="6730680" y="5522529"/>
            <a:ext cx="444390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000" dirty="0" smtClean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4000" dirty="0">
              <a:solidFill>
                <a:schemeClr val="accent4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2" name="TextBox 21">
            <a:hlinkClick r:id="rId15" tooltip="Софтуерна академия на Телерик - безплатни курсове и уроци по програмиране"/>
          </p:cNvPr>
          <p:cNvSpPr txBox="1"/>
          <p:nvPr userDrawn="1"/>
        </p:nvSpPr>
        <p:spPr>
          <a:xfrm rot="12126217" flipH="1">
            <a:off x="559977" y="930479"/>
            <a:ext cx="387894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r>
              <a:rPr lang="en-US" sz="4000" b="1" spc="150" dirty="0" smtClean="0">
                <a:ln w="11430"/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?</a:t>
            </a:r>
            <a:endParaRPr lang="en-US" sz="4000" b="1" spc="150" dirty="0">
              <a:ln w="11430"/>
              <a:solidFill>
                <a:schemeClr val="accent4">
                  <a:lumMod val="60000"/>
                  <a:lumOff val="4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sp>
        <p:nvSpPr>
          <p:cNvPr id="23" name="TextBox 22">
            <a:hlinkClick r:id="rId16" tooltip="Безплатен курс &quot;Разработка на мобилни приложения&quot; - iPhone, Android, Windows Phone, PhoneGap, HTML5, jQuery, AJAX"/>
          </p:cNvPr>
          <p:cNvSpPr txBox="1"/>
          <p:nvPr userDrawn="1"/>
        </p:nvSpPr>
        <p:spPr>
          <a:xfrm rot="20840689" flipH="1">
            <a:off x="8186733" y="5517701"/>
            <a:ext cx="3574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ln w="19050">
                  <a:solidFill>
                    <a:schemeClr val="accent4">
                      <a:lumMod val="75000"/>
                      <a:alpha val="50000"/>
                    </a:schemeClr>
                  </a:solidFill>
                  <a:prstDash val="solid"/>
                  <a:miter lim="800000"/>
                </a:ln>
                <a:solidFill>
                  <a:schemeClr val="accent4">
                    <a:lumMod val="20000"/>
                    <a:lumOff val="80000"/>
                    <a:alpha val="25000"/>
                  </a:schemeClr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?</a:t>
            </a:r>
            <a:endParaRPr lang="en-US" sz="4000" b="1" dirty="0">
              <a:ln w="19050">
                <a:solidFill>
                  <a:schemeClr val="accent4">
                    <a:lumMod val="75000"/>
                    <a:alpha val="50000"/>
                  </a:schemeClr>
                </a:solidFill>
                <a:prstDash val="solid"/>
                <a:miter lim="800000"/>
              </a:ln>
              <a:solidFill>
                <a:schemeClr val="accent4">
                  <a:lumMod val="20000"/>
                  <a:lumOff val="80000"/>
                  <a:alpha val="25000"/>
                </a:schemeClr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24" name="TextBox 23">
            <a:hlinkClick r:id="rId17" tooltip="Free C# Programming Book by Svetlin Nakov - безплатна C# книга от Светлин Наков, книга C#, книга Java, безплатна книга"/>
          </p:cNvPr>
          <p:cNvSpPr txBox="1"/>
          <p:nvPr userDrawn="1"/>
        </p:nvSpPr>
        <p:spPr>
          <a:xfrm rot="15426793" flipH="1">
            <a:off x="1145826" y="4072253"/>
            <a:ext cx="369652" cy="76944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400" dirty="0" smtClean="0">
                <a:ln>
                  <a:solidFill>
                    <a:schemeClr val="accent2">
                      <a:lumMod val="40000"/>
                      <a:lumOff val="60000"/>
                    </a:schemeClr>
                  </a:solidFill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4400" dirty="0">
              <a:ln>
                <a:solidFill>
                  <a:schemeClr val="accent2">
                    <a:lumMod val="40000"/>
                    <a:lumOff val="60000"/>
                  </a:schemeClr>
                </a:solidFill>
              </a:ln>
              <a:solidFill>
                <a:schemeClr val="accent6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5" name="TextBox 24">
            <a:hlinkClick r:id="rId18" tooltip="Дончо Минков - сайт за програмиране"/>
          </p:cNvPr>
          <p:cNvSpPr txBox="1"/>
          <p:nvPr userDrawn="1"/>
        </p:nvSpPr>
        <p:spPr>
          <a:xfrm rot="11071760" flipH="1">
            <a:off x="6518175" y="1140358"/>
            <a:ext cx="345408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2800" dirty="0" smtClean="0">
                <a:ln>
                  <a:solidFill>
                    <a:schemeClr val="tx1">
                      <a:lumMod val="75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2800" dirty="0">
              <a:ln>
                <a:solidFill>
                  <a:schemeClr val="tx1">
                    <a:lumMod val="75000"/>
                  </a:schemeClr>
                </a:solidFill>
              </a:ln>
              <a:solidFill>
                <a:schemeClr val="accent4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6" name="TextBox 25">
            <a:hlinkClick r:id="rId19" tooltip="Николай Костов - блог за програмиране"/>
          </p:cNvPr>
          <p:cNvSpPr txBox="1"/>
          <p:nvPr userDrawn="1"/>
        </p:nvSpPr>
        <p:spPr>
          <a:xfrm rot="300526" flipH="1">
            <a:off x="3902297" y="1278821"/>
            <a:ext cx="345408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2800" b="1" dirty="0" smtClean="0">
                <a:ln w="31550" cmpd="sng">
                  <a:solidFill>
                    <a:schemeClr val="tx2">
                      <a:lumMod val="20000"/>
                      <a:lumOff val="80000"/>
                    </a:schemeClr>
                  </a:solidFill>
                  <a:prstDash val="solid"/>
                </a:ln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</a:rPr>
              <a:t>?</a:t>
            </a:r>
            <a:endParaRPr lang="en-US" sz="2800" dirty="0">
              <a:ln w="31550" cmpd="sng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</a:ln>
              <a:solidFill>
                <a:schemeClr val="tx1">
                  <a:lumMod val="20000"/>
                  <a:lumOff val="8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7" name="TextBox 26">
            <a:hlinkClick r:id="rId20" tooltip="C# курс - програмиране, уроци, видео, лекции от Наков"/>
          </p:cNvPr>
          <p:cNvSpPr txBox="1"/>
          <p:nvPr userDrawn="1"/>
        </p:nvSpPr>
        <p:spPr>
          <a:xfrm rot="2086872" flipH="1">
            <a:off x="8330354" y="1359227"/>
            <a:ext cx="444390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200" dirty="0" smtClean="0">
                <a:ln>
                  <a:solidFill>
                    <a:schemeClr val="accent1">
                      <a:lumMod val="40000"/>
                      <a:lumOff val="60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200" dirty="0"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  <a:solidFill>
                <a:schemeClr val="accent4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8" name="Rectangle 27"/>
          <p:cNvSpPr/>
          <p:nvPr userDrawn="1"/>
        </p:nvSpPr>
        <p:spPr>
          <a:xfrm>
            <a:off x="1828800" y="2903716"/>
            <a:ext cx="5486400" cy="1261884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7600" b="1" spc="150" noProof="0" dirty="0" smtClean="0">
                <a:ln w="11430"/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rPr>
              <a:t>Questions?</a:t>
            </a:r>
            <a:endParaRPr lang="en-US" sz="76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6807131" y="6400800"/>
            <a:ext cx="2218556" cy="369332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r">
              <a:buNone/>
              <a:defRPr sz="1800"/>
            </a:lvl1pPr>
          </a:lstStyle>
          <a:p>
            <a:pPr lvl="0"/>
            <a:r>
              <a:rPr lang="en-US" dirty="0" smtClean="0"/>
              <a:t>Course web site URL</a:t>
            </a:r>
            <a:endParaRPr lang="en-US" dirty="0"/>
          </a:p>
        </p:txBody>
      </p:sp>
      <p:sp>
        <p:nvSpPr>
          <p:cNvPr id="10" name="TextBox 9">
            <a:hlinkClick r:id="rId3" tooltip="Курсове и уроци по програмиране, уеб дизайн, разработка на софтуер и информационни технологии - лекции, видео уроци, обучения - безплатно"/>
          </p:cNvPr>
          <p:cNvSpPr txBox="1"/>
          <p:nvPr userDrawn="1"/>
        </p:nvSpPr>
        <p:spPr>
          <a:xfrm rot="2456848" flipH="1">
            <a:off x="968763" y="4970087"/>
            <a:ext cx="859648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>
              <a:lnSpc>
                <a:spcPct val="80000"/>
              </a:lnSpc>
            </a:pPr>
            <a:r>
              <a:rPr lang="en-US" sz="12000" b="1" dirty="0" smtClean="0">
                <a:solidFill>
                  <a:srgbClr val="FFBF8B"/>
                </a:solidFill>
                <a:effectLst>
                  <a:reflection blurRad="6350" stA="55000" endA="300" endPos="45500" dir="5400000" sy="-100000" algn="bl" rotWithShape="0"/>
                </a:effectLst>
                <a:latin typeface="Cambria" pitchFamily="18" charset="0"/>
              </a:rPr>
              <a:t>?</a:t>
            </a:r>
            <a:endParaRPr lang="en-US" sz="12000" b="1" dirty="0">
              <a:solidFill>
                <a:srgbClr val="FFBF8B"/>
              </a:solidFill>
              <a:effectLst>
                <a:reflection blurRad="6350" stA="55000" endA="300" endPos="45500" dir="5400000" sy="-100000" algn="bl" rotWithShape="0"/>
              </a:effectLst>
              <a:latin typeface="Cambria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8"/>
          <p:cNvSpPr>
            <a:spLocks noGrp="1"/>
          </p:cNvSpPr>
          <p:nvPr>
            <p:ph type="ctrTitle" hasCustomPrompt="1"/>
          </p:nvPr>
        </p:nvSpPr>
        <p:spPr>
          <a:xfrm>
            <a:off x="457200" y="1524000"/>
            <a:ext cx="8229600" cy="1524000"/>
          </a:xfrm>
          <a:prstGeom prst="rect">
            <a:avLst/>
          </a:prstGeom>
        </p:spPr>
        <p:txBody>
          <a:bodyPr tIns="0" bIns="0" anchor="b" anchorCtr="0"/>
          <a:lstStyle>
            <a:lvl1pPr algn="r">
              <a:lnSpc>
                <a:spcPts val="5400"/>
              </a:lnSpc>
              <a:defRPr sz="5400" cap="none" baseline="0">
                <a:solidFill>
                  <a:srgbClr val="D4FF5B"/>
                </a:solidFill>
                <a:effectLst>
                  <a:outerShdw blurRad="30000" dist="30000" dir="2700000" algn="tl" rotWithShape="0">
                    <a:schemeClr val="bg2">
                      <a:shade val="45000"/>
                      <a:satMod val="150000"/>
                      <a:alpha val="90000"/>
                    </a:schemeClr>
                  </a:outerShdw>
                  <a:reflection blurRad="120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7" name="Subtitle 16"/>
          <p:cNvSpPr>
            <a:spLocks noGrp="1"/>
          </p:cNvSpPr>
          <p:nvPr>
            <p:ph type="subTitle" idx="1" hasCustomPrompt="1"/>
          </p:nvPr>
        </p:nvSpPr>
        <p:spPr>
          <a:xfrm>
            <a:off x="457200" y="3240880"/>
            <a:ext cx="8229600" cy="569120"/>
          </a:xfrm>
          <a:prstGeom prst="rect">
            <a:avLst/>
          </a:prstGeom>
        </p:spPr>
        <p:txBody>
          <a:bodyPr lIns="90000" tIns="0" rIns="90000" bIns="0" anchor="ctr" anchorCtr="0"/>
          <a:lstStyle>
            <a:lvl1pPr marL="0" indent="0" algn="r">
              <a:buNone/>
              <a:defRPr sz="2800">
                <a:solidFill>
                  <a:srgbClr val="FAF8C8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 smtClean="0"/>
              <a:t>Presentation Subtitle</a:t>
            </a:r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2667000" y="4114800"/>
            <a:ext cx="6248400" cy="0"/>
          </a:xfrm>
          <a:prstGeom prst="line">
            <a:avLst/>
          </a:prstGeom>
          <a:ln w="38100" cap="rnd">
            <a:solidFill>
              <a:schemeClr val="accent5">
                <a:lumMod val="20000"/>
                <a:lumOff val="80000"/>
                <a:alpha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5224046"/>
            <a:ext cx="3352800" cy="533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dirty="0" smtClean="0">
                <a:solidFill>
                  <a:srgbClr val="DEFF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5757446"/>
            <a:ext cx="2090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algn="l"/>
            <a:r>
              <a:rPr lang="en-US" sz="1800" b="1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Telerik Corporation</a:t>
            </a:r>
            <a:endParaRPr lang="en-US" sz="1800" b="1" dirty="0">
              <a:solidFill>
                <a:srgbClr val="0EFE5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6062246"/>
            <a:ext cx="17079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algn="l"/>
            <a:r>
              <a:rPr lang="en-US" sz="1600" b="1" dirty="0" smtClean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2"/>
              </a:rPr>
              <a:t>www.telerik.com</a:t>
            </a:r>
            <a:endParaRPr lang="en-US" sz="1600" b="1" dirty="0">
              <a:solidFill>
                <a:schemeClr val="tx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2667000" y="4114800"/>
            <a:ext cx="6248400" cy="0"/>
          </a:xfrm>
          <a:prstGeom prst="line">
            <a:avLst/>
          </a:prstGeom>
          <a:ln w="38100" cap="rnd">
            <a:solidFill>
              <a:schemeClr val="accent5">
                <a:lumMod val="20000"/>
                <a:lumOff val="80000"/>
                <a:alpha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4554698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12" Type="http://schemas.microsoft.com/office/2007/relationships/hdphoto" Target="../media/hdphoto1.wdp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4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3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3"/>
          <p:cNvPicPr>
            <a:picLocks noChangeAspect="1" noChangeArrowheads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63500"/>
            <a:ext cx="9144000" cy="5907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247650"/>
            <a:ext cx="9144000" cy="4833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BEBA8EAE-BF5A-486C-A8C5-ECC9F3942E4B}">
                <a14:imgProps xmlns:a14="http://schemas.microsoft.com/office/drawing/2010/main" xmlns="">
                  <a14:imgLayer r:embed="rId12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 bwMode="auto">
          <a:xfrm>
            <a:off x="152400" y="228600"/>
            <a:ext cx="1714500" cy="428625"/>
          </a:xfrm>
          <a:prstGeom prst="rect">
            <a:avLst/>
          </a:prstGeom>
          <a:noFill/>
          <a:effectLst>
            <a:outerShdw blurRad="127000" sx="101000" sy="101000" algn="ctr" rotWithShape="0">
              <a:schemeClr val="tx1">
                <a:lumMod val="20000"/>
                <a:lumOff val="80000"/>
                <a:alpha val="75000"/>
              </a:scheme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</p:cSld>
  <p:clrMap bg1="dk1" tx1="lt1" bg2="dk2" tx2="lt2" accent1="accent1" accent2="accent2" accent3="accent3" accent4="accent4" accent5="accent5" accent6="accent6" hlink="hlink" folHlink="folHlink"/>
  <p:sldLayoutIdLst>
    <p:sldLayoutId id="2147483701" r:id="rId1"/>
    <p:sldLayoutId id="2147483688" r:id="rId2"/>
    <p:sldLayoutId id="2147483704" r:id="rId3"/>
    <p:sldLayoutId id="2147483689" r:id="rId4"/>
    <p:sldLayoutId id="2147483703" r:id="rId5"/>
    <p:sldLayoutId id="2147483705" r:id="rId6"/>
  </p:sldLayoutIdLst>
  <p:timing>
    <p:tnLst>
      <p:par>
        <p:cTn id="1" dur="indefinite" restart="never" nodeType="tmRoot"/>
      </p:par>
    </p:tnLst>
  </p:timing>
  <p:hf hdr="0" ftr="0" dt="0"/>
  <p:txStyles>
    <p:titleStyle>
      <a:lvl1pPr algn="r" rtl="0" eaLnBrk="0" fontAlgn="base" hangingPunct="0">
        <a:lnSpc>
          <a:spcPts val="4400"/>
        </a:lnSpc>
        <a:spcBef>
          <a:spcPct val="0"/>
        </a:spcBef>
        <a:spcAft>
          <a:spcPct val="0"/>
        </a:spcAft>
        <a:defRPr sz="4400" b="1" kern="1200" baseline="0">
          <a:ln w="500">
            <a:noFill/>
          </a:ln>
          <a:solidFill>
            <a:schemeClr val="tx2"/>
          </a:solidFill>
          <a:effectLst>
            <a:outerShdw blurRad="38100" dist="38100" dir="2700000" algn="tl">
              <a:srgbClr val="000000">
                <a:alpha val="43137"/>
              </a:srgbClr>
            </a:outerShdw>
            <a:reflection blurRad="6350" stA="55000" endA="300" endPos="45500" dir="5400000" sy="-100000" algn="bl" rotWithShape="0"/>
          </a:effectLst>
          <a:latin typeface="+mj-lt"/>
          <a:ea typeface="+mj-ea"/>
          <a:cs typeface="+mj-cs"/>
        </a:defRPr>
      </a:lvl1pPr>
      <a:lvl2pPr algn="r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2pPr>
      <a:lvl3pPr algn="r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3pPr>
      <a:lvl4pPr algn="r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4pPr>
      <a:lvl5pPr algn="r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5pPr>
      <a:lvl6pPr marL="457200" algn="r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6pPr>
      <a:lvl7pPr marL="914400" algn="r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7pPr>
      <a:lvl8pPr marL="1371600" algn="r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8pPr>
      <a:lvl9pPr marL="1828800" algn="r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9pPr>
    </p:titleStyle>
    <p:bodyStyle>
      <a:lvl1pPr marL="319088" indent="-319088" algn="l" rtl="0" eaLnBrk="0" fontAlgn="base" hangingPunct="0">
        <a:spcBef>
          <a:spcPct val="20000"/>
        </a:spcBef>
        <a:spcAft>
          <a:spcPct val="0"/>
        </a:spcAft>
        <a:buClr>
          <a:schemeClr val="accent5">
            <a:lumMod val="40000"/>
            <a:lumOff val="60000"/>
          </a:schemeClr>
        </a:buClr>
        <a:buSzPct val="70000"/>
        <a:buFont typeface="Wingdings 2" pitchFamily="18" charset="2"/>
        <a:buChar char=""/>
        <a:defRPr sz="32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1pPr>
      <a:lvl2pPr marL="630238" indent="-273050" algn="l" rtl="0" eaLnBrk="0" fontAlgn="base" hangingPunct="0">
        <a:spcBef>
          <a:spcPct val="20000"/>
        </a:spcBef>
        <a:spcAft>
          <a:spcPct val="0"/>
        </a:spcAft>
        <a:buClr>
          <a:schemeClr val="accent2">
            <a:lumMod val="60000"/>
            <a:lumOff val="40000"/>
          </a:schemeClr>
        </a:buClr>
        <a:buFont typeface="Wingdings 2" pitchFamily="18" charset="2"/>
        <a:buChar char=""/>
        <a:defRPr sz="30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2pPr>
      <a:lvl3pPr marL="922338" indent="-273050" algn="l" rtl="0" eaLnBrk="0" fontAlgn="base" hangingPunct="0">
        <a:spcBef>
          <a:spcPct val="20000"/>
        </a:spcBef>
        <a:spcAft>
          <a:spcPct val="0"/>
        </a:spcAft>
        <a:buClr>
          <a:schemeClr val="tx1">
            <a:lumMod val="50000"/>
          </a:schemeClr>
        </a:buClr>
        <a:buFont typeface="Wingdings 2" pitchFamily="18" charset="2"/>
        <a:buChar char=""/>
        <a:defRPr sz="28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3pPr>
      <a:lvl4pPr marL="1187450" indent="-228600" algn="l" rtl="0" eaLnBrk="0" fontAlgn="base" hangingPunct="0">
        <a:spcBef>
          <a:spcPct val="20000"/>
        </a:spcBef>
        <a:spcAft>
          <a:spcPct val="0"/>
        </a:spcAft>
        <a:buClr>
          <a:srgbClr val="F8BD52"/>
        </a:buClr>
        <a:buFont typeface="Wingdings 2" pitchFamily="18" charset="2"/>
        <a:buChar char=""/>
        <a:defRPr sz="26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4pPr>
      <a:lvl5pPr marL="1425575" indent="-228600" algn="l" rtl="0" eaLnBrk="0" fontAlgn="base" hangingPunct="0">
        <a:spcBef>
          <a:spcPct val="20000"/>
        </a:spcBef>
        <a:spcAft>
          <a:spcPct val="0"/>
        </a:spcAft>
        <a:buClr>
          <a:srgbClr val="46A6BD"/>
        </a:buClr>
        <a:buFont typeface="Wingdings 2" pitchFamily="18" charset="2"/>
        <a:buChar char=""/>
        <a:defRPr sz="24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5pPr>
      <a:lvl6pPr marL="1673352" indent="-228600" algn="l" rtl="0" eaLnBrk="1" latinLnBrk="0" hangingPunct="1">
        <a:spcBef>
          <a:spcPct val="20000"/>
        </a:spcBef>
        <a:buClr>
          <a:schemeClr val="accent6"/>
        </a:buClr>
        <a:buFont typeface="Wingdings 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11096" indent="-228600" algn="l" rtl="0" eaLnBrk="1" latinLnBrk="0" hangingPunct="1">
        <a:spcBef>
          <a:spcPct val="20000"/>
        </a:spcBef>
        <a:buClr>
          <a:schemeClr val="tx2"/>
        </a:buClr>
        <a:buFont typeface="Wingdings 2"/>
        <a:buChar char="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21408" indent="-182880" algn="l" rtl="0" eaLnBrk="1" latinLnBrk="0" hangingPunct="1">
        <a:spcBef>
          <a:spcPct val="20000"/>
        </a:spcBef>
        <a:buClr>
          <a:schemeClr val="tx2"/>
        </a:buClr>
        <a:buFont typeface="Wingdings 2"/>
        <a:buChar char="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322576" indent="-182880" algn="l" rtl="0" eaLnBrk="1" latinLnBrk="0" hangingPunct="1">
        <a:spcBef>
          <a:spcPct val="20000"/>
        </a:spcBef>
        <a:buClr>
          <a:schemeClr val="tx2"/>
        </a:buClr>
        <a:buFont typeface="Wingdings 2"/>
        <a:buChar char="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telerikacademy.com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://en.wikipedia.org/wiki/Software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://en.wikipedia.org/wiki/Signed_number_representations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13" Type="http://schemas.openxmlformats.org/officeDocument/2006/relationships/image" Target="../media/image27.png"/><Relationship Id="rId3" Type="http://schemas.openxmlformats.org/officeDocument/2006/relationships/image" Target="../media/image17.jpe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image" Target="../media/image16.jpeg"/><Relationship Id="rId16" Type="http://schemas.openxmlformats.org/officeDocument/2006/relationships/image" Target="../media/image30.gi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jpeg"/><Relationship Id="rId11" Type="http://schemas.openxmlformats.org/officeDocument/2006/relationships/image" Target="../media/image25.jpeg"/><Relationship Id="rId5" Type="http://schemas.openxmlformats.org/officeDocument/2006/relationships/image" Target="../media/image19.jpeg"/><Relationship Id="rId15" Type="http://schemas.openxmlformats.org/officeDocument/2006/relationships/image" Target="../media/image29.png"/><Relationship Id="rId10" Type="http://schemas.openxmlformats.org/officeDocument/2006/relationships/image" Target="../media/image24.jpe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28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oftware_development_process#Rapid_application_development" TargetMode="External"/><Relationship Id="rId2" Type="http://schemas.openxmlformats.org/officeDocument/2006/relationships/hyperlink" Target="http://bg.wikipedia.org/wiki/%D0%93%D1%8A%D0%B2%D0%BA%D0%B0%D0%B2%D0%B0_%D0%BC%D0%B5%D1%82%D0%BE%D0%B4%D0%BE%D0%BB%D0%BE%D0%B3%D0%B8%D1%8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applitude.se/tag/plan-driven/" TargetMode="External"/><Relationship Id="rId5" Type="http://schemas.openxmlformats.org/officeDocument/2006/relationships/hyperlink" Target="http://en.wikiversity.org/wiki/Plan-driven_software_development" TargetMode="External"/><Relationship Id="rId4" Type="http://schemas.openxmlformats.org/officeDocument/2006/relationships/hyperlink" Target="https://en.wikipedia.org/wiki/Cowboy_coding" TargetMode="External"/></Relationships>
</file>

<file path=ppt/slides/_rels/slide26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13" Type="http://schemas.openxmlformats.org/officeDocument/2006/relationships/image" Target="../media/image40.png"/><Relationship Id="rId3" Type="http://schemas.microsoft.com/office/2007/relationships/hdphoto" Target="../media/hdphoto3.wdp"/><Relationship Id="rId7" Type="http://schemas.openxmlformats.org/officeDocument/2006/relationships/image" Target="../media/image35.jpeg"/><Relationship Id="rId12" Type="http://schemas.openxmlformats.org/officeDocument/2006/relationships/image" Target="../media/image39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4.jpeg"/><Relationship Id="rId11" Type="http://schemas.openxmlformats.org/officeDocument/2006/relationships/image" Target="../media/image38.jpeg"/><Relationship Id="rId5" Type="http://schemas.microsoft.com/office/2007/relationships/hdphoto" Target="../media/hdphoto4.wdp"/><Relationship Id="rId10" Type="http://schemas.openxmlformats.org/officeDocument/2006/relationships/image" Target="../media/image37.jpeg"/><Relationship Id="rId4" Type="http://schemas.openxmlformats.org/officeDocument/2006/relationships/image" Target="../media/image33.jpeg"/><Relationship Id="rId9" Type="http://schemas.openxmlformats.org/officeDocument/2006/relationships/image" Target="../media/image36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mattmahoney.net/dc/dce.html" TargetMode="External"/><Relationship Id="rId2" Type="http://schemas.openxmlformats.org/officeDocument/2006/relationships/hyperlink" Target="http://www.maximumcompression.com/data/log.php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ontrol_character" TargetMode="External"/><Relationship Id="rId2" Type="http://schemas.openxmlformats.org/officeDocument/2006/relationships/hyperlink" Target="http://bg.wikipedia.org/wiki/ASCII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hyperlink" Target="http://www.theasciicode.com.ar/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9.png"/><Relationship Id="rId5" Type="http://schemas.microsoft.com/office/2007/relationships/hdphoto" Target="../media/hdphoto6.wdp"/><Relationship Id="rId4" Type="http://schemas.openxmlformats.org/officeDocument/2006/relationships/image" Target="../media/image48.jpe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hyperlink" Target="http://bg.wikipedia.org/wiki/%D0%A0%D0%B0%D1%81%D1%82%D0%B5%D1%80%D0%BD%D0%B0_%D0%B3%D1%80%D0%B0%D1%84%D0%B8%D0%BA%D0%B0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7" Type="http://schemas.openxmlformats.org/officeDocument/2006/relationships/image" Target="../media/image5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4.png"/><Relationship Id="rId5" Type="http://schemas.openxmlformats.org/officeDocument/2006/relationships/image" Target="../media/image53.jpeg"/><Relationship Id="rId4" Type="http://schemas.openxmlformats.org/officeDocument/2006/relationships/image" Target="../media/image52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hyperlink" Target="http://bg.wikipedia.org/wiki/%D0%99%D0%B5%D1%80%D0%B0%D1%80%D1%85%D0%B8%D1%87%D0%BD%D0%B0_%D0%B1%D0%B0%D0%B7%D0%B0_%D0%B4%D0%B0%D0%BD%D0%BD%D0%B8" TargetMode="Externa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hyperlink" Target="http://en.wikipedia.org/wiki/Systems_development_life-cycle" TargetMode="Externa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://bg.wikipedia.org/wiki/%D0%A7%D0%B8%D0%BF%D1%81%D0%B5%D1%82" TargetMode="Externa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hyperlink" Target="http://en.wikipedia.org/wiki/Triple_DES" TargetMode="Externa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hyperlink" Target="http://en.wikipedia.org/wiki/IWork" TargetMode="External"/><Relationship Id="rId13" Type="http://schemas.openxmlformats.org/officeDocument/2006/relationships/hyperlink" Target="http://bg.wikipedia.org/wiki/IOS" TargetMode="External"/><Relationship Id="rId18" Type="http://schemas.openxmlformats.org/officeDocument/2006/relationships/hyperlink" Target="http://bg.wikipedia.org/wiki/ICloud" TargetMode="External"/><Relationship Id="rId3" Type="http://schemas.openxmlformats.org/officeDocument/2006/relationships/hyperlink" Target="http://bg.wikipedia.org/wiki/Microsoft_Office" TargetMode="External"/><Relationship Id="rId7" Type="http://schemas.openxmlformats.org/officeDocument/2006/relationships/hyperlink" Target="http://bg.wikipedia.org/wiki/Microsoft_PowerPoint" TargetMode="External"/><Relationship Id="rId12" Type="http://schemas.openxmlformats.org/officeDocument/2006/relationships/hyperlink" Target="http://bg.wikipedia.org/wiki/Apple_Inc" TargetMode="External"/><Relationship Id="rId17" Type="http://schemas.openxmlformats.org/officeDocument/2006/relationships/hyperlink" Target="http://bg.wikipedia.org/wiki/ITunes" TargetMode="External"/><Relationship Id="rId2" Type="http://schemas.openxmlformats.org/officeDocument/2006/relationships/hyperlink" Target="http://bg.wikipedia.org/wiki/Microsoft" TargetMode="External"/><Relationship Id="rId16" Type="http://schemas.openxmlformats.org/officeDocument/2006/relationships/hyperlink" Target="http://bg.wikipedia.org/w/index.php?title=MobileMe&amp;action=edit&amp;redlink=1" TargetMode="External"/><Relationship Id="rId20" Type="http://schemas.openxmlformats.org/officeDocument/2006/relationships/hyperlink" Target="http://en.wikipedia.org/wiki/SlideRocket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bg.wikipedia.org/w/index.php?title=%D0%9E%D1%84%D0%B8%D1%81_%D0%BF%D0%B0%D0%BA%D0%B5%D1%82&amp;action=edit&amp;redlink=1" TargetMode="External"/><Relationship Id="rId11" Type="http://schemas.openxmlformats.org/officeDocument/2006/relationships/hyperlink" Target="http://bg.wikipedia.org/w/index.php?title=%D0%9E%D0%B1%D0%BB%D0%B0%D1%87%D0%BD%D0%B0_%D1%81%D0%B8%D1%81%D1%82%D0%B5%D0%BC%D0%B0&amp;action=edit&amp;redlink=1" TargetMode="External"/><Relationship Id="rId5" Type="http://schemas.openxmlformats.org/officeDocument/2006/relationships/hyperlink" Target="http://bg.wikipedia.org/wiki/Mac_OS" TargetMode="External"/><Relationship Id="rId15" Type="http://schemas.openxmlformats.org/officeDocument/2006/relationships/hyperlink" Target="http://bg.wikipedia.org/wiki/Windows_Vista" TargetMode="External"/><Relationship Id="rId10" Type="http://schemas.openxmlformats.org/officeDocument/2006/relationships/hyperlink" Target="http://en.wikipedia.org/wiki/Apple_Keynote" TargetMode="External"/><Relationship Id="rId19" Type="http://schemas.openxmlformats.org/officeDocument/2006/relationships/hyperlink" Target="http://en.wikipedia.org/wiki/SaaS" TargetMode="External"/><Relationship Id="rId4" Type="http://schemas.openxmlformats.org/officeDocument/2006/relationships/hyperlink" Target="http://bg.wikipedia.org/wiki/Microsoft_Windows" TargetMode="External"/><Relationship Id="rId9" Type="http://schemas.openxmlformats.org/officeDocument/2006/relationships/hyperlink" Target="http://en.wikipedia.org/wiki/Apple_Inc." TargetMode="External"/><Relationship Id="rId14" Type="http://schemas.openxmlformats.org/officeDocument/2006/relationships/hyperlink" Target="http://bg.wikipedia.org/w/index.php?title=OS_X_10.7.2_%22%D0%9B%D0%B8%D0%BE%D0%BD%22&amp;action=edit&amp;redlink=1" TargetMode="Externa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6.jpeg"/><Relationship Id="rId4" Type="http://schemas.openxmlformats.org/officeDocument/2006/relationships/image" Target="../media/image65.jpe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hyperlink" Target="http://en.wikipedia.org/wiki/Multimedia" TargetMode="Externa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jpe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hyperlink" Target="http://en.wikipedia.org/wiki/OSI_model" TargetMode="Externa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2.jpeg"/><Relationship Id="rId4" Type="http://schemas.openxmlformats.org/officeDocument/2006/relationships/image" Target="../media/image71.jpe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hyperlink" Target="http://en.wikipedia.org/wiki/IPv6_address" TargetMode="Externa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7.jpeg"/><Relationship Id="rId5" Type="http://schemas.openxmlformats.org/officeDocument/2006/relationships/image" Target="../media/image76.png"/><Relationship Id="rId4" Type="http://schemas.openxmlformats.org/officeDocument/2006/relationships/image" Target="../media/image75.jpe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hyperlink" Target="http://en.wikipedia.org/wiki/Email_client" TargetMode="Externa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1.jpeg"/><Relationship Id="rId4" Type="http://schemas.openxmlformats.org/officeDocument/2006/relationships/image" Target="../media/image80.jpe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hyperlink" Target="http://en.wikipedia.org/wiki/Usage_share_of_web_browsers" TargetMode="Externa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e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microsoft.com/office/2007/relationships/hdphoto" Target="../media/hdphoto7.wdp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w3schools.com/tags/tag_select.asp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s.cmu.edu/afs/cs.cmu.edu/Web/People/rgs/pl-data.html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676400"/>
            <a:ext cx="8229600" cy="1524000"/>
          </a:xfrm>
        </p:spPr>
        <p:txBody>
          <a:bodyPr/>
          <a:lstStyle/>
          <a:p>
            <a:r>
              <a:rPr lang="bg-BG" sz="4800" dirty="0" smtClean="0"/>
              <a:t>Тренировъчен тест по информационни технологии</a:t>
            </a:r>
            <a:endParaRPr lang="en-US" sz="4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4700" y="3317080"/>
            <a:ext cx="8153400" cy="569120"/>
          </a:xfrm>
        </p:spPr>
        <p:txBody>
          <a:bodyPr/>
          <a:lstStyle/>
          <a:p>
            <a:r>
              <a:rPr lang="bg-BG" dirty="0" smtClean="0"/>
              <a:t>Тест за подготовка за ИТ </a:t>
            </a:r>
            <a:r>
              <a:rPr lang="bg-BG" smtClean="0"/>
              <a:t>олимпиадата (НОИТ)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57200" y="5224047"/>
            <a:ext cx="3352800" cy="523220"/>
          </a:xfrm>
        </p:spPr>
        <p:txBody>
          <a:bodyPr/>
          <a:lstStyle/>
          <a:p>
            <a:r>
              <a:rPr lang="en-US" dirty="0" smtClean="0"/>
              <a:t>Team Lemon</a:t>
            </a:r>
            <a:endParaRPr lang="en-US" dirty="0"/>
          </a:p>
        </p:txBody>
      </p:sp>
      <p:pic>
        <p:nvPicPr>
          <p:cNvPr id="8" name="Picture 2" descr="http://www.nextgenpe.com/media/focus-area-images/NGPE/issue-6/Technology_solutions_SM_FOC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886200" y="4612192"/>
            <a:ext cx="4686300" cy="1707152"/>
          </a:xfrm>
          <a:prstGeom prst="roundRect">
            <a:avLst>
              <a:gd name="adj" fmla="val 5456"/>
            </a:avLst>
          </a:prstGeom>
          <a:noFill/>
        </p:spPr>
      </p:pic>
      <p:pic>
        <p:nvPicPr>
          <p:cNvPr id="9" name="Picture 4" descr="C:\NAKOV\Telerik-Academy-Course-2009\Telerik-Academy-logo-larg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442099" y="457200"/>
            <a:ext cx="3130885" cy="914400"/>
          </a:xfrm>
          <a:prstGeom prst="roundRect">
            <a:avLst>
              <a:gd name="adj" fmla="val 5054"/>
            </a:avLst>
          </a:prstGeom>
          <a:noFill/>
        </p:spPr>
      </p:pic>
      <p:sp>
        <p:nvSpPr>
          <p:cNvPr id="11" name="TextBox 10"/>
          <p:cNvSpPr txBox="1"/>
          <p:nvPr/>
        </p:nvSpPr>
        <p:spPr>
          <a:xfrm rot="162465">
            <a:off x="893404" y="1026101"/>
            <a:ext cx="37315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n w="1905"/>
                <a:solidFill>
                  <a:schemeClr val="tx1">
                    <a:lumMod val="40000"/>
                    <a:lumOff val="6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  <a:reflection blurRad="6350" stA="55000" endA="300" endPos="45500" dir="5400000" sy="-100000" algn="bl" rotWithShape="0"/>
                </a:effectLst>
                <a:hlinkClick r:id="rId4"/>
              </a:rPr>
              <a:t>http://telerikacademy.com</a:t>
            </a:r>
            <a:endParaRPr lang="en-US" sz="2400" b="1" dirty="0">
              <a:ln w="1905"/>
              <a:solidFill>
                <a:schemeClr val="tx1">
                  <a:lumMod val="40000"/>
                  <a:lumOff val="60000"/>
                </a:schemeClr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469075" y="5757446"/>
            <a:ext cx="2524858" cy="646331"/>
          </a:xfrm>
        </p:spPr>
        <p:txBody>
          <a:bodyPr/>
          <a:lstStyle/>
          <a:p>
            <a:r>
              <a:rPr lang="en-US" dirty="0" err="1"/>
              <a:t>Telerik</a:t>
            </a:r>
            <a:r>
              <a:rPr lang="en-US" dirty="0"/>
              <a:t> Academy Online</a:t>
            </a:r>
          </a:p>
          <a:p>
            <a:r>
              <a:rPr lang="en-US" dirty="0"/>
              <a:t>		        2013/2014</a:t>
            </a:r>
          </a:p>
        </p:txBody>
      </p:sp>
    </p:spTree>
    <p:extLst>
      <p:ext uri="{BB962C8B-B14F-4D97-AF65-F5344CB8AC3E}">
        <p14:creationId xmlns:p14="http://schemas.microsoft.com/office/powerpoint/2010/main" xmlns="" val="1160230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125254"/>
            <a:ext cx="6400800" cy="1600200"/>
          </a:xfrm>
        </p:spPr>
        <p:txBody>
          <a:bodyPr/>
          <a:lstStyle/>
          <a:p>
            <a:r>
              <a:rPr lang="bg-BG" dirty="0" smtClean="0"/>
              <a:t>Работа с компютърни системи и програми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2761174"/>
            <a:ext cx="7924800" cy="569120"/>
          </a:xfrm>
        </p:spPr>
        <p:txBody>
          <a:bodyPr/>
          <a:lstStyle/>
          <a:p>
            <a:r>
              <a:rPr lang="bg-BG" dirty="0" smtClean="0"/>
              <a:t>Инсталиране, използване, поддръжка, …</a:t>
            </a:r>
            <a:endParaRPr lang="en-US" dirty="0"/>
          </a:p>
        </p:txBody>
      </p:sp>
      <p:pic>
        <p:nvPicPr>
          <p:cNvPr id="8194" name="Picture 2" descr="http://www.sharewarebay.com/images/screenshot/nimble_software/Neat_Install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161413">
            <a:off x="1129435" y="3716054"/>
            <a:ext cx="2938872" cy="2324100"/>
          </a:xfrm>
          <a:prstGeom prst="roundRect">
            <a:avLst>
              <a:gd name="adj" fmla="val 4815"/>
            </a:avLst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http://www.majhacomputer.com/images/web-based-software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21374961">
            <a:off x="4927049" y="3732210"/>
            <a:ext cx="3077944" cy="2308456"/>
          </a:xfrm>
          <a:prstGeom prst="roundRect">
            <a:avLst>
              <a:gd name="adj" fmla="val 3358"/>
            </a:avLst>
          </a:prstGeom>
          <a:noFill/>
          <a:ln>
            <a:solidFill>
              <a:schemeClr val="accent5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http://blog.blacknight.com/images/technical-support-frustration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306886" y="4630454"/>
            <a:ext cx="2527320" cy="1770346"/>
          </a:xfrm>
          <a:prstGeom prst="roundRect">
            <a:avLst>
              <a:gd name="adj" fmla="val 7102"/>
            </a:avLst>
          </a:prstGeom>
          <a:ln>
            <a:noFill/>
          </a:ln>
          <a:effectLst>
            <a:outerShdw blurRad="76200" sx="108000" sy="108000" algn="ctr" rotWithShape="0">
              <a:prstClr val="black">
                <a:alpha val="25000"/>
              </a:prst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08912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5000" y="76200"/>
            <a:ext cx="7086600" cy="914400"/>
          </a:xfrm>
        </p:spPr>
        <p:txBody>
          <a:bodyPr/>
          <a:lstStyle/>
          <a:p>
            <a:r>
              <a:rPr lang="bg-BG" sz="3800" dirty="0"/>
              <a:t>Работа с компютърни </a:t>
            </a:r>
            <a:r>
              <a:rPr lang="bg-BG" sz="3800" dirty="0" smtClean="0"/>
              <a:t>програми</a:t>
            </a:r>
            <a:endParaRPr lang="en-US" sz="3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Въпросите от този раздел по конспект обхващат следните области:</a:t>
            </a:r>
          </a:p>
          <a:p>
            <a:pPr lvl="1"/>
            <a:r>
              <a:rPr lang="bg-BG" dirty="0"/>
              <a:t>Правила за работа с компютърни системи и </a:t>
            </a:r>
            <a:r>
              <a:rPr lang="bg-BG" dirty="0" smtClean="0"/>
              <a:t>програми</a:t>
            </a:r>
          </a:p>
          <a:p>
            <a:pPr lvl="2"/>
            <a:r>
              <a:rPr lang="bg-BG" dirty="0" smtClean="0"/>
              <a:t>Пускане </a:t>
            </a:r>
            <a:r>
              <a:rPr lang="bg-BG" dirty="0"/>
              <a:t>и </a:t>
            </a:r>
            <a:r>
              <a:rPr lang="bg-BG" dirty="0" smtClean="0"/>
              <a:t>спиране</a:t>
            </a:r>
          </a:p>
          <a:p>
            <a:pPr lvl="2"/>
            <a:r>
              <a:rPr lang="bg-BG" dirty="0" smtClean="0"/>
              <a:t>Диагностика</a:t>
            </a:r>
          </a:p>
          <a:p>
            <a:pPr lvl="2"/>
            <a:r>
              <a:rPr lang="bg-BG" dirty="0" smtClean="0"/>
              <a:t>Откриване </a:t>
            </a:r>
            <a:r>
              <a:rPr lang="bg-BG" dirty="0"/>
              <a:t>на </a:t>
            </a:r>
            <a:r>
              <a:rPr lang="bg-BG" dirty="0" smtClean="0"/>
              <a:t>проблеми</a:t>
            </a:r>
          </a:p>
          <a:p>
            <a:pPr lvl="2"/>
            <a:r>
              <a:rPr lang="bg-BG" dirty="0" smtClean="0"/>
              <a:t>Поддържане</a:t>
            </a:r>
          </a:p>
          <a:p>
            <a:pPr lvl="2"/>
            <a:r>
              <a:rPr lang="bg-BG" dirty="0" smtClean="0"/>
              <a:t>Тестване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480126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pPr marL="514350" indent="-514350">
              <a:buSzPct val="100000"/>
              <a:buFont typeface="+mj-lt"/>
              <a:buAutoNum type="arabicPeriod" startAt="3"/>
            </a:pPr>
            <a:r>
              <a:rPr lang="en-US" dirty="0" smtClean="0"/>
              <a:t>Плъгините и </a:t>
            </a:r>
            <a:r>
              <a:rPr lang="en-US" dirty="0" err="1" smtClean="0"/>
              <a:t>разширенията</a:t>
            </a:r>
            <a:r>
              <a:rPr lang="en-US" dirty="0" smtClean="0"/>
              <a:t> </a:t>
            </a:r>
            <a:r>
              <a:rPr lang="en-US" dirty="0" err="1" smtClean="0"/>
              <a:t>са</a:t>
            </a:r>
            <a:r>
              <a:rPr lang="en-US" dirty="0" smtClean="0"/>
              <a:t> </a:t>
            </a:r>
            <a:r>
              <a:rPr lang="en-US" dirty="0" err="1" smtClean="0"/>
              <a:t>софтуер</a:t>
            </a:r>
            <a:r>
              <a:rPr lang="en-US" dirty="0" smtClean="0"/>
              <a:t>, </a:t>
            </a:r>
            <a:r>
              <a:rPr lang="en-US" dirty="0" err="1" smtClean="0"/>
              <a:t>който</a:t>
            </a:r>
            <a:r>
              <a:rPr lang="en-US" dirty="0" smtClean="0"/>
              <a:t>:</a:t>
            </a:r>
          </a:p>
          <a:p>
            <a:pPr marL="871538" lvl="1" indent="-514350">
              <a:buFont typeface="+mj-lt"/>
              <a:buAutoNum type="alphaLcParenR"/>
            </a:pPr>
            <a:r>
              <a:rPr lang="bg-BG" sz="2400" dirty="0" smtClean="0"/>
              <a:t>разширява или променя функционалността на друга част от софтуера и го задължава да  ги използва, за да функционира</a:t>
            </a:r>
            <a:endParaRPr lang="en-US" sz="2400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sz="2400" dirty="0" smtClean="0"/>
              <a:t>задава на самия процесор как да изпълнява машинния код и всъщност е софтуер на по-ниско ниво от машинния код</a:t>
            </a:r>
            <a:endParaRPr lang="en-US" sz="2400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sz="2400" dirty="0" smtClean="0"/>
              <a:t>стартита директно в уеб браузъра, когато дадена страница е заредена</a:t>
            </a:r>
            <a:endParaRPr lang="en-US" sz="2400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sz="2400" dirty="0" smtClean="0"/>
              <a:t>не разграничава ясно софтуерната система и приложния софтуер</a:t>
            </a:r>
            <a:endParaRPr lang="en-US" sz="2400" dirty="0" smtClean="0"/>
          </a:p>
          <a:p>
            <a:pPr marL="871538" lvl="1" indent="-514350">
              <a:buFont typeface="+mj-lt"/>
              <a:buAutoNum type="alphaLcParenR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00034" y="2027312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087849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>
                <a:hlinkClick r:id="rId2"/>
              </a:rPr>
              <a:t>Информация</a:t>
            </a:r>
            <a:r>
              <a:rPr lang="bg-BG" dirty="0" smtClean="0"/>
              <a:t>:</a:t>
            </a:r>
            <a:endParaRPr lang="en-US" dirty="0" smtClean="0"/>
          </a:p>
          <a:p>
            <a:pPr lvl="1"/>
            <a:endParaRPr lang="bg-BG" sz="2800" dirty="0" smtClean="0"/>
          </a:p>
          <a:p>
            <a:r>
              <a:rPr lang="en-US" sz="2800" dirty="0" smtClean="0"/>
              <a:t>Плъгините и </a:t>
            </a:r>
            <a:r>
              <a:rPr lang="en-US" sz="2800" dirty="0" err="1" smtClean="0"/>
              <a:t>разширенията</a:t>
            </a:r>
            <a:r>
              <a:rPr lang="en-US" sz="2800" dirty="0" smtClean="0"/>
              <a:t> </a:t>
            </a:r>
            <a:r>
              <a:rPr lang="en-US" sz="2800" dirty="0" err="1" smtClean="0"/>
              <a:t>са</a:t>
            </a:r>
            <a:r>
              <a:rPr lang="en-US" sz="2800" dirty="0" smtClean="0"/>
              <a:t> </a:t>
            </a:r>
            <a:r>
              <a:rPr lang="en-US" sz="2800" dirty="0" err="1" smtClean="0"/>
              <a:t>софтуер</a:t>
            </a:r>
            <a:r>
              <a:rPr lang="en-US" sz="2800" dirty="0" smtClean="0"/>
              <a:t>, </a:t>
            </a:r>
            <a:r>
              <a:rPr lang="en-US" sz="2800" dirty="0" err="1" smtClean="0"/>
              <a:t>който</a:t>
            </a:r>
            <a:r>
              <a:rPr lang="en-US" sz="2800" dirty="0" smtClean="0"/>
              <a:t> </a:t>
            </a:r>
            <a:r>
              <a:rPr lang="bg-BG" sz="2800" dirty="0" smtClean="0"/>
              <a:t>разширява или променя функционалността на друга част от софтуера и го задължава да  ги използва, за да функционира.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346231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3962399"/>
            <a:ext cx="6096000" cy="1295401"/>
          </a:xfrm>
        </p:spPr>
        <p:txBody>
          <a:bodyPr/>
          <a:lstStyle/>
          <a:p>
            <a:r>
              <a:rPr lang="bg-BG" dirty="0" smtClean="0"/>
              <a:t>Пренос на данни и бройни системи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5445920"/>
            <a:ext cx="6705600" cy="954880"/>
          </a:xfrm>
        </p:spPr>
        <p:txBody>
          <a:bodyPr/>
          <a:lstStyle/>
          <a:p>
            <a:r>
              <a:rPr lang="bg-BG" dirty="0" smtClean="0"/>
              <a:t>Канали за пренос на данни, единици за измерване, работа с бройни системи</a:t>
            </a:r>
            <a:endParaRPr lang="en-US" dirty="0"/>
          </a:p>
        </p:txBody>
      </p:sp>
      <p:pic>
        <p:nvPicPr>
          <p:cNvPr id="12290" name="Picture 2" descr="http://www.expressasp.com/Portals/2/dreamstimeweb_361614%20world%20data%20transfer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428950" y="762000"/>
            <a:ext cx="4299228" cy="2864360"/>
          </a:xfrm>
          <a:prstGeom prst="roundRect">
            <a:avLst>
              <a:gd name="adj" fmla="val 4844"/>
            </a:avLst>
          </a:prstGeom>
          <a:noFill/>
          <a:ln>
            <a:solidFill>
              <a:schemeClr val="accent5">
                <a:lumMod val="50000"/>
              </a:schemeClr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458638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76300" y="76200"/>
            <a:ext cx="7162800" cy="914400"/>
          </a:xfrm>
        </p:spPr>
        <p:txBody>
          <a:bodyPr/>
          <a:lstStyle/>
          <a:p>
            <a:r>
              <a:rPr lang="bg-BG" sz="3600" dirty="0"/>
              <a:t>Пренос на </a:t>
            </a:r>
            <a:r>
              <a:rPr lang="bg-BG" sz="3600" dirty="0" smtClean="0"/>
              <a:t>данни. Бройни системи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Въпросите от този раздел по конспект обхващат следните области:</a:t>
            </a:r>
          </a:p>
          <a:p>
            <a:pPr lvl="1"/>
            <a:r>
              <a:rPr lang="bg-BG" dirty="0"/>
              <a:t>Средства на ИТ за пренос на данни (различни подходи и методи, физически среди и канали за пренос, предимства и недостатъци</a:t>
            </a:r>
            <a:r>
              <a:rPr lang="bg-BG" dirty="0" smtClean="0"/>
              <a:t>)</a:t>
            </a:r>
          </a:p>
          <a:p>
            <a:pPr lvl="1"/>
            <a:r>
              <a:rPr lang="bg-BG" dirty="0" smtClean="0"/>
              <a:t>Основни </a:t>
            </a:r>
            <a:r>
              <a:rPr lang="bg-BG" dirty="0"/>
              <a:t>единици за измерване на </a:t>
            </a:r>
            <a:r>
              <a:rPr lang="bg-BG" dirty="0" smtClean="0"/>
              <a:t>информация</a:t>
            </a:r>
          </a:p>
          <a:p>
            <a:pPr lvl="1"/>
            <a:r>
              <a:rPr lang="bg-BG" dirty="0" smtClean="0"/>
              <a:t>Основи </a:t>
            </a:r>
            <a:r>
              <a:rPr lang="bg-BG" dirty="0"/>
              <a:t>на двоичните </a:t>
            </a:r>
            <a:r>
              <a:rPr lang="bg-BG" dirty="0" smtClean="0"/>
              <a:t>пресмятания</a:t>
            </a:r>
          </a:p>
          <a:p>
            <a:pPr lvl="1"/>
            <a:r>
              <a:rPr lang="bg-BG" dirty="0" smtClean="0"/>
              <a:t>Изчисления </a:t>
            </a:r>
            <a:r>
              <a:rPr lang="bg-BG" dirty="0"/>
              <a:t>в различни бройни </a:t>
            </a:r>
            <a:r>
              <a:rPr lang="bg-BG" dirty="0" smtClean="0"/>
              <a:t>системи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776718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pPr marL="514350" indent="-514350">
              <a:buSzPct val="100000"/>
              <a:buFont typeface="+mj-lt"/>
              <a:buAutoNum type="arabicPeriod" startAt="4"/>
            </a:pPr>
            <a:r>
              <a:rPr lang="ru-RU" dirty="0" smtClean="0"/>
              <a:t>Как се обозначават отрицателните числа в двоична бройна система в компютърната памет?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ru-RU" sz="2400" dirty="0" smtClean="0"/>
              <a:t>компютрите не работят с отрицателни числа, знакът се съхранява отделно и потребителят го вижда само когато числото е в десетичен вид</a:t>
            </a:r>
            <a:endParaRPr lang="en-US" sz="2400" dirty="0" smtClean="0"/>
          </a:p>
          <a:p>
            <a:pPr marL="871538" lvl="1" indent="-514350">
              <a:buFont typeface="+mj-lt"/>
              <a:buAutoNum type="alphaLcParenR"/>
            </a:pPr>
            <a:r>
              <a:rPr lang="ru-RU" sz="2400" dirty="0" smtClean="0"/>
              <a:t>не се различава от представянето им в десетична бройна система - с минус отпред</a:t>
            </a:r>
            <a:endParaRPr lang="en-US" sz="2400" dirty="0" smtClean="0"/>
          </a:p>
          <a:p>
            <a:pPr marL="871538" lvl="1" indent="-514350">
              <a:buFont typeface="+mj-lt"/>
              <a:buAutoNum type="alphaLcParenR"/>
            </a:pPr>
            <a:r>
              <a:rPr lang="ru-RU" sz="2400" dirty="0" smtClean="0"/>
              <a:t>битовете се изписват в обратен ред</a:t>
            </a:r>
            <a:endParaRPr lang="en-US" sz="2400" dirty="0" smtClean="0"/>
          </a:p>
          <a:p>
            <a:pPr marL="871538" lvl="1" indent="-514350">
              <a:buFont typeface="+mj-lt"/>
              <a:buAutoNum type="alphaLcParenR"/>
            </a:pPr>
            <a:r>
              <a:rPr lang="ru-RU" sz="2400" dirty="0" smtClean="0"/>
              <a:t>има значение знакът на най-старшия бит</a:t>
            </a:r>
            <a:endParaRPr lang="en-US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00034" y="5286388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585136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>
                <a:hlinkClick r:id="rId2"/>
              </a:rPr>
              <a:t>Информация:</a:t>
            </a:r>
            <a:endParaRPr lang="en-US" dirty="0" smtClean="0"/>
          </a:p>
          <a:p>
            <a:endParaRPr lang="en-US" dirty="0" smtClean="0"/>
          </a:p>
          <a:p>
            <a:r>
              <a:rPr lang="ru-RU" sz="2800" dirty="0" smtClean="0"/>
              <a:t>За да представим число в двоичен вид, от значение е колко битово е числото. При положителните числа най-старшия бит (първата цифра) е нула, а при отрицателните е единица.</a:t>
            </a:r>
          </a:p>
          <a:p>
            <a:endParaRPr lang="bg-BG" dirty="0" smtClean="0"/>
          </a:p>
          <a:p>
            <a:pPr lvl="1"/>
            <a:endParaRPr lang="bg-BG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278669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495800"/>
            <a:ext cx="7924800" cy="685800"/>
          </a:xfrm>
        </p:spPr>
        <p:txBody>
          <a:bodyPr/>
          <a:lstStyle/>
          <a:p>
            <a:r>
              <a:rPr lang="bg-BG" dirty="0" smtClean="0"/>
              <a:t>Операционни системи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8200" y="5374478"/>
            <a:ext cx="7467600" cy="950122"/>
          </a:xfrm>
        </p:spPr>
        <p:txBody>
          <a:bodyPr/>
          <a:lstStyle/>
          <a:p>
            <a:r>
              <a:rPr lang="bg-BG" dirty="0" smtClean="0"/>
              <a:t>Архитектура, процеси, потребители, потребителски интерфейс, файлови системи</a:t>
            </a:r>
            <a:endParaRPr lang="en-US" dirty="0"/>
          </a:p>
        </p:txBody>
      </p:sp>
      <p:pic>
        <p:nvPicPr>
          <p:cNvPr id="5" name="Picture 2" descr="http://www.frontrange.com/common/Images/Products_Solutions/Centennial/Information/Discovery_Info/cross_platform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341082"/>
            <a:ext cx="6553200" cy="2408300"/>
          </a:xfrm>
          <a:prstGeom prst="roundRect">
            <a:avLst>
              <a:gd name="adj" fmla="val 5956"/>
            </a:avLst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 descr="http://www.pmar.eu/wp-content/uploads/2009/06/linux-logo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503918">
            <a:off x="6955891" y="480041"/>
            <a:ext cx="1462474" cy="1447800"/>
          </a:xfrm>
          <a:prstGeom prst="roundRect">
            <a:avLst>
              <a:gd name="adj" fmla="val 4983"/>
            </a:avLst>
          </a:prstGeom>
          <a:ln>
            <a:solidFill>
              <a:schemeClr val="accent6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5368" name="Picture 8" descr="http://knowfree.net/wp-content/uploads/2007/04/sol10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21132045">
            <a:off x="2853430" y="3558229"/>
            <a:ext cx="1104256" cy="576810"/>
          </a:xfrm>
          <a:prstGeom prst="roundRect">
            <a:avLst>
              <a:gd name="adj" fmla="val 4983"/>
            </a:avLst>
          </a:prstGeom>
          <a:ln>
            <a:solidFill>
              <a:schemeClr val="accent6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5370" name="Picture 10" descr="http://t0.gstatic.com/images?q=tbn:724gHwvxFDnRuM:http://www.techgadgets.in/images/google-android-logo.jpg&amp;t=1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 bwMode="auto">
          <a:xfrm rot="859146">
            <a:off x="2649591" y="940699"/>
            <a:ext cx="1589609" cy="772568"/>
          </a:xfrm>
          <a:prstGeom prst="roundRect">
            <a:avLst>
              <a:gd name="adj" fmla="val 4983"/>
            </a:avLst>
          </a:prstGeom>
          <a:ln>
            <a:solidFill>
              <a:schemeClr val="accent6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5372" name="Picture 12" descr="http://hotline.ccsinsight.com/_images-article/symbian_logo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 bwMode="auto">
          <a:xfrm rot="21006843">
            <a:off x="6953016" y="3542542"/>
            <a:ext cx="1620520" cy="505086"/>
          </a:xfrm>
          <a:prstGeom prst="roundRect">
            <a:avLst>
              <a:gd name="adj" fmla="val 4983"/>
            </a:avLst>
          </a:prstGeom>
          <a:ln>
            <a:solidFill>
              <a:schemeClr val="accent6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5374" name="Picture 14" descr="http://www.webdesignermag.co.uk/wp-content/uploads/2010/06/iphone4logo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69601" y="1203941"/>
            <a:ext cx="1251598" cy="1143618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5376" name="Picture 16" descr="http://sdu.ictp.it/os/img/ubuntu_logo.jpg"/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306946">
            <a:off x="4715196" y="3617797"/>
            <a:ext cx="1680586" cy="504176"/>
          </a:xfrm>
          <a:prstGeom prst="roundRect">
            <a:avLst>
              <a:gd name="adj" fmla="val 4983"/>
            </a:avLst>
          </a:prstGeom>
          <a:ln>
            <a:solidFill>
              <a:schemeClr val="accent6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5378" name="Picture 18" descr="http://4.bp.blogspot.com/_8hjxEHOclQU/SF4koEojexI/AAAAAAAAAMY/fJ0gnSSNDEA/s400/300px-MacOS_original_logo.svg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714045" y="2111022"/>
            <a:ext cx="1226206" cy="106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5380" name="Picture 20" descr="http://images.fixya.com/F/fedora/177x150/a2111005.jpg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 bwMode="auto">
          <a:xfrm rot="21024750">
            <a:off x="4980513" y="1014554"/>
            <a:ext cx="1685925" cy="624859"/>
          </a:xfrm>
          <a:prstGeom prst="roundRect">
            <a:avLst>
              <a:gd name="adj" fmla="val 4983"/>
            </a:avLst>
          </a:prstGeom>
          <a:ln>
            <a:solidFill>
              <a:schemeClr val="accent6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5382" name="Picture 22" descr="http://cdn.erictric.com/wp-content/uploads/2010/06/iOS-4-Logo.jpg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 bwMode="auto">
          <a:xfrm rot="20668474">
            <a:off x="1086765" y="2214039"/>
            <a:ext cx="818928" cy="349742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5386" name="Picture 26" descr="http://www.bbin.in/en/wp-content/uploads/2010/08/800px-QNX_logo.svg_-300x127.png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-7472" t="-13453" r="-7472" b="-13453"/>
          <a:stretch/>
        </p:blipFill>
        <p:spPr bwMode="auto">
          <a:xfrm rot="340637">
            <a:off x="614785" y="3521838"/>
            <a:ext cx="1329174" cy="621238"/>
          </a:xfrm>
          <a:prstGeom prst="roundRect">
            <a:avLst>
              <a:gd name="adj" fmla="val 4983"/>
            </a:avLst>
          </a:prstGeom>
          <a:solidFill>
            <a:srgbClr val="FFFFFF"/>
          </a:solidFill>
          <a:ln>
            <a:solidFill>
              <a:schemeClr val="accent6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388" name="Picture 28" descr="http://static.arstechnica.net/windows_embedded_small.png"/>
          <p:cNvPicPr>
            <a:picLocks noChangeAspect="1" noChangeArrowheads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 bwMode="auto">
          <a:xfrm rot="280204">
            <a:off x="3709924" y="496142"/>
            <a:ext cx="1827391" cy="635299"/>
          </a:xfrm>
          <a:prstGeom prst="roundRect">
            <a:avLst>
              <a:gd name="adj" fmla="val 4983"/>
            </a:avLst>
          </a:prstGeom>
          <a:ln>
            <a:solidFill>
              <a:schemeClr val="accent6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5390" name="Picture 30" descr="http://www.dataracks.net/images/freebsdLogo-large.jp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21081461">
            <a:off x="1767467" y="652367"/>
            <a:ext cx="743357" cy="874793"/>
          </a:xfrm>
          <a:prstGeom prst="roundRect">
            <a:avLst>
              <a:gd name="adj" fmla="val 6861"/>
            </a:avLst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5392" name="Picture 32" descr="http://www.hjackson.org/blog/debian-logo.png"/>
          <p:cNvPicPr>
            <a:picLocks noChangeAspect="1" noChangeArrowheads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 bwMode="auto">
          <a:xfrm rot="21443247">
            <a:off x="7721198" y="2156293"/>
            <a:ext cx="1019003" cy="1023553"/>
          </a:xfrm>
          <a:prstGeom prst="roundRect">
            <a:avLst>
              <a:gd name="adj" fmla="val 4983"/>
            </a:avLst>
          </a:prstGeom>
          <a:solidFill>
            <a:srgbClr val="FFFFFF"/>
          </a:solidFill>
          <a:ln>
            <a:solidFill>
              <a:schemeClr val="accent6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394" name="Picture 34" descr="http://www.mobiletopsoft.com/images/news/blackberry_logo.gif"/>
          <p:cNvPicPr>
            <a:picLocks noChangeAspect="1" noChangeArrowheads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11388" b="24613"/>
          <a:stretch/>
        </p:blipFill>
        <p:spPr bwMode="auto">
          <a:xfrm rot="21334579">
            <a:off x="478854" y="2749834"/>
            <a:ext cx="1000152" cy="600091"/>
          </a:xfrm>
          <a:prstGeom prst="roundRect">
            <a:avLst>
              <a:gd name="adj" fmla="val 4983"/>
            </a:avLst>
          </a:prstGeom>
          <a:solidFill>
            <a:srgbClr val="FFFFFF"/>
          </a:solidFill>
          <a:ln>
            <a:solidFill>
              <a:schemeClr val="accent6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/>
        </p:spPr>
      </p:pic>
    </p:spTree>
    <p:extLst>
      <p:ext uri="{BB962C8B-B14F-4D97-AF65-F5344CB8AC3E}">
        <p14:creationId xmlns:p14="http://schemas.microsoft.com/office/powerpoint/2010/main" xmlns="" val="3274156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Операционни системи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638800"/>
          </a:xfrm>
        </p:spPr>
        <p:txBody>
          <a:bodyPr/>
          <a:lstStyle/>
          <a:p>
            <a:r>
              <a:rPr lang="bg-BG" sz="3000" dirty="0" smtClean="0"/>
              <a:t>Въпросите от този раздел по конспект обхващат следните области:</a:t>
            </a:r>
          </a:p>
          <a:p>
            <a:pPr lvl="1"/>
            <a:r>
              <a:rPr lang="bg-BG" sz="2800" dirty="0"/>
              <a:t>Операционни системи – понятия, основни функции и задачи, видове. Потребителски интерфейс – понятия, видове. Графичен интерфейс – понятия, основни обекти, основни операции, организация, настройки. Файл – понятия, характеристики. Файлова система – понятия, видове, логическа и физическа организация, основни обекти и действия с тях. Потребители, процеси, многозадачност</a:t>
            </a:r>
            <a:r>
              <a:rPr lang="bg-BG" sz="280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050481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876800"/>
            <a:ext cx="7924800" cy="685800"/>
          </a:xfrm>
        </p:spPr>
        <p:txBody>
          <a:bodyPr/>
          <a:lstStyle/>
          <a:p>
            <a:r>
              <a:rPr lang="bg-BG" dirty="0" smtClean="0"/>
              <a:t>Компютърни системи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5603079"/>
            <a:ext cx="7924800" cy="569120"/>
          </a:xfrm>
        </p:spPr>
        <p:txBody>
          <a:bodyPr/>
          <a:lstStyle/>
          <a:p>
            <a:r>
              <a:rPr lang="bg-BG" dirty="0" smtClean="0"/>
              <a:t>Хардуерни въпроси</a:t>
            </a:r>
            <a:endParaRPr lang="en-US" dirty="0"/>
          </a:p>
        </p:txBody>
      </p: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597966" y="949679"/>
            <a:ext cx="3806017" cy="36124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21315045">
            <a:off x="905401" y="827860"/>
            <a:ext cx="3581400" cy="3612489"/>
          </a:xfrm>
          <a:prstGeom prst="rect">
            <a:avLst/>
          </a:prstGeom>
          <a:noFill/>
          <a:ln>
            <a:noFill/>
          </a:ln>
          <a:effectLst>
            <a:glow rad="152400">
              <a:schemeClr val="accent4">
                <a:satMod val="175000"/>
                <a:alpha val="1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4124387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pPr marL="514350" indent="-514350">
              <a:buSzPct val="100000"/>
              <a:buFont typeface="+mj-lt"/>
              <a:buAutoNum type="arabicPeriod" startAt="5"/>
            </a:pPr>
            <a:r>
              <a:rPr lang="en-US" dirty="0" smtClean="0"/>
              <a:t>Върху </a:t>
            </a:r>
            <a:r>
              <a:rPr lang="en-US" dirty="0" err="1" smtClean="0"/>
              <a:t>коя</a:t>
            </a:r>
            <a:r>
              <a:rPr lang="en-US" dirty="0" smtClean="0"/>
              <a:t> </a:t>
            </a:r>
            <a:r>
              <a:rPr lang="en-US" dirty="0" err="1" smtClean="0"/>
              <a:t>от</a:t>
            </a:r>
            <a:r>
              <a:rPr lang="en-US" dirty="0" smtClean="0"/>
              <a:t> </a:t>
            </a:r>
            <a:r>
              <a:rPr lang="en-US" dirty="0" err="1" smtClean="0"/>
              <a:t>изброените</a:t>
            </a:r>
            <a:r>
              <a:rPr lang="en-US" dirty="0" smtClean="0"/>
              <a:t> </a:t>
            </a:r>
            <a:r>
              <a:rPr lang="en-US" dirty="0" err="1" smtClean="0"/>
              <a:t>файлови</a:t>
            </a:r>
            <a:r>
              <a:rPr lang="en-US" dirty="0" smtClean="0"/>
              <a:t> </a:t>
            </a:r>
            <a:r>
              <a:rPr lang="en-US" dirty="0" err="1" smtClean="0"/>
              <a:t>системи</a:t>
            </a:r>
            <a:r>
              <a:rPr lang="en-US" dirty="0" smtClean="0"/>
              <a:t> НЕ</a:t>
            </a:r>
            <a:r>
              <a:rPr lang="bg-BG" dirty="0" smtClean="0"/>
              <a:t> е възможно изпо</a:t>
            </a:r>
            <a:r>
              <a:rPr lang="en-US" dirty="0" smtClean="0"/>
              <a:t>л</a:t>
            </a:r>
            <a:r>
              <a:rPr lang="bg-BG" dirty="0" smtClean="0"/>
              <a:t>зването на права за контрол на достъпа (access control lists - </a:t>
            </a:r>
            <a:r>
              <a:rPr lang="en-US" dirty="0" smtClean="0"/>
              <a:t>ACL</a:t>
            </a:r>
            <a:r>
              <a:rPr lang="bg-BG" dirty="0" smtClean="0"/>
              <a:t>) 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NTFS</a:t>
            </a:r>
            <a:endParaRPr lang="bg-BG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FAT32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GFS2 </a:t>
            </a:r>
            <a:endParaRPr lang="bg-BG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Ext4</a:t>
            </a:r>
            <a:endParaRPr lang="bg-BG" dirty="0" smtClean="0"/>
          </a:p>
          <a:p>
            <a:pPr marL="871538" lvl="1" indent="-514350">
              <a:buFont typeface="+mj-lt"/>
              <a:buAutoNum type="alphaLcParenR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00034" y="3714752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085665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5720" y="571480"/>
            <a:ext cx="8686800" cy="5791200"/>
          </a:xfrm>
        </p:spPr>
        <p:txBody>
          <a:bodyPr/>
          <a:lstStyle/>
          <a:p>
            <a:r>
              <a:rPr lang="bg-BG" u="sng" dirty="0" smtClean="0">
                <a:solidFill>
                  <a:srgbClr val="9BCC00"/>
                </a:solidFill>
              </a:rPr>
              <a:t>Информация:</a:t>
            </a:r>
          </a:p>
          <a:p>
            <a:pPr lvl="1"/>
            <a:endParaRPr lang="en-US" dirty="0" smtClean="0"/>
          </a:p>
          <a:p>
            <a:r>
              <a:rPr lang="bg-BG" sz="2400" dirty="0" smtClean="0"/>
              <a:t>NTFS има няколко технически подобрения в сравнение с FAT и HPFS, като подобрена поддръжка за метаданни и използването на съвременни структури от данни за подобряване на производителността, надеждността и дискoвото използване на пространството, плюс допълнителни разширения, като например права за контрол на достъпа (ACL) и журнална файлова система.</a:t>
            </a:r>
          </a:p>
          <a:p>
            <a:endParaRPr lang="bg-BG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568135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90601" y="1219201"/>
            <a:ext cx="7169182" cy="24851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accent5">
                <a:lumMod val="50000"/>
              </a:schemeClr>
            </a:solidFill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191001"/>
            <a:ext cx="7924800" cy="685800"/>
          </a:xfrm>
        </p:spPr>
        <p:txBody>
          <a:bodyPr/>
          <a:lstStyle/>
          <a:p>
            <a:r>
              <a:rPr lang="bg-BG" dirty="0" smtClean="0"/>
              <a:t>Софтуерно инженерство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5145880"/>
            <a:ext cx="7924800" cy="1026320"/>
          </a:xfrm>
        </p:spPr>
        <p:txBody>
          <a:bodyPr/>
          <a:lstStyle/>
          <a:p>
            <a:r>
              <a:rPr lang="bg-BG" dirty="0" smtClean="0"/>
              <a:t>Анализ, спецификация, проектиране, прототип, имплементация, тестване, поддръжка, 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482450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Софтуерно инженерство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638800"/>
          </a:xfrm>
        </p:spPr>
        <p:txBody>
          <a:bodyPr/>
          <a:lstStyle/>
          <a:p>
            <a:r>
              <a:rPr lang="bg-BG" dirty="0" smtClean="0"/>
              <a:t>Въпросите от този раздел по конспект обхващат следните области:</a:t>
            </a:r>
          </a:p>
          <a:p>
            <a:pPr lvl="1"/>
            <a:r>
              <a:rPr lang="ru-RU" dirty="0" smtClean="0"/>
              <a:t>Основни </a:t>
            </a:r>
            <a:r>
              <a:rPr lang="ru-RU" dirty="0"/>
              <a:t>фази от изпълнението на проект – анализ, моделиране, проектиране, създаване на прототип, имплементация, проверка (тестване и осигуряване на качеството), подобряване и усъвършенстване, документиране, съпровождане. Методи за моделиране. UML. Оценка на достоверността от изпълнението на проект. Планиране и управление на проекти.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657866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52534"/>
            <a:ext cx="8686800" cy="4352932"/>
          </a:xfrm>
        </p:spPr>
        <p:txBody>
          <a:bodyPr/>
          <a:lstStyle/>
          <a:p>
            <a:pPr marL="514350" indent="-514350">
              <a:buSzPct val="100000"/>
              <a:buFont typeface="+mj-lt"/>
              <a:buAutoNum type="arabicPeriod" startAt="6"/>
            </a:pPr>
            <a:r>
              <a:rPr lang="ru-RU" dirty="0" smtClean="0"/>
              <a:t>Коя методология за разбработка на софтуер е "планираща"?</a:t>
            </a:r>
            <a:endParaRPr lang="bg-BG" dirty="0" smtClean="0"/>
          </a:p>
          <a:p>
            <a:pPr marL="871538" lvl="1" indent="-514350">
              <a:buFont typeface="+mj-lt"/>
              <a:buAutoNum type="alphaLcParenR"/>
            </a:pPr>
            <a:r>
              <a:rPr lang="ru-RU" dirty="0" smtClean="0"/>
              <a:t>Гъвкава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Водопад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RAD (Rapid Application Development)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"Cowboy Coding"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00034" y="3071810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509962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638800"/>
          </a:xfrm>
        </p:spPr>
        <p:txBody>
          <a:bodyPr/>
          <a:lstStyle/>
          <a:p>
            <a:r>
              <a:rPr lang="ru-RU" sz="2200" dirty="0" smtClean="0"/>
              <a:t>Гъвкавите методи делят задачите на малки стъпки с минимално планиране.</a:t>
            </a:r>
          </a:p>
          <a:p>
            <a:r>
              <a:rPr lang="ru-RU" sz="2200" dirty="0" smtClean="0"/>
              <a:t>RAD употребява минимално планиране в полза на бързото създаване на прототипи.</a:t>
            </a:r>
          </a:p>
          <a:p>
            <a:r>
              <a:rPr lang="ru-RU" sz="2200" dirty="0" smtClean="0"/>
              <a:t>"Cowboy Coding" е състояние в което единичен програмист или малка група от програмисти имат пълна автономия над процеса по разработка на софтуер. Това обикновенно включва липса на дисциплина, на добро планиране и като цяло на формални методи за управление на софтуерни проекти.</a:t>
            </a:r>
          </a:p>
          <a:p>
            <a:r>
              <a:rPr lang="ru-RU" sz="2200" dirty="0" smtClean="0"/>
              <a:t>Методът на Водопада разчита на </a:t>
            </a:r>
            <a:r>
              <a:rPr lang="ru-RU" sz="2200" u="sng" dirty="0" smtClean="0"/>
              <a:t>детайлно планиране</a:t>
            </a:r>
            <a:r>
              <a:rPr lang="ru-RU" sz="2200" dirty="0" smtClean="0"/>
              <a:t>.</a:t>
            </a:r>
            <a:endParaRPr lang="en-US" sz="2200" dirty="0" smtClean="0"/>
          </a:p>
          <a:p>
            <a:r>
              <a:rPr lang="ru-RU" sz="1800" dirty="0" smtClean="0"/>
              <a:t>За повече информация:</a:t>
            </a:r>
            <a:endParaRPr lang="en-US" sz="1800" dirty="0" smtClean="0"/>
          </a:p>
          <a:p>
            <a:pPr lvl="1"/>
            <a:r>
              <a:rPr lang="bg-BG" sz="1600" dirty="0" smtClean="0">
                <a:hlinkClick r:id="rId2"/>
              </a:rPr>
              <a:t> Гъвкава (</a:t>
            </a:r>
            <a:r>
              <a:rPr lang="en-US" sz="1600" dirty="0" smtClean="0">
                <a:hlinkClick r:id="rId2"/>
              </a:rPr>
              <a:t>BG Wikipedia)</a:t>
            </a:r>
            <a:r>
              <a:rPr lang="en-US" sz="1600" dirty="0" smtClean="0"/>
              <a:t>		</a:t>
            </a:r>
            <a:r>
              <a:rPr lang="en-US" sz="1600" dirty="0" smtClean="0">
                <a:hlinkClick r:id="rId3"/>
              </a:rPr>
              <a:t>RAD (Wikipedia)</a:t>
            </a:r>
            <a:r>
              <a:rPr lang="en-US" sz="1600" dirty="0" smtClean="0"/>
              <a:t>	</a:t>
            </a:r>
            <a:r>
              <a:rPr lang="en-US" sz="1600" dirty="0" smtClean="0">
                <a:hlinkClick r:id="rId4"/>
              </a:rPr>
              <a:t>Cowboy Coding (Wikipedia)</a:t>
            </a:r>
            <a:endParaRPr lang="en-US" sz="1600" dirty="0" smtClean="0"/>
          </a:p>
          <a:p>
            <a:pPr lvl="1"/>
            <a:r>
              <a:rPr lang="bg-BG" sz="1600" dirty="0" smtClean="0"/>
              <a:t>Планиращи:</a:t>
            </a:r>
            <a:r>
              <a:rPr lang="en-US" sz="1600" dirty="0" smtClean="0"/>
              <a:t>		</a:t>
            </a:r>
            <a:r>
              <a:rPr lang="bg-BG" sz="1600" dirty="0" smtClean="0"/>
              <a:t> </a:t>
            </a:r>
            <a:r>
              <a:rPr lang="en-US" sz="1600" dirty="0" smtClean="0">
                <a:hlinkClick r:id="rId5"/>
              </a:rPr>
              <a:t>Wikiversity</a:t>
            </a:r>
            <a:r>
              <a:rPr lang="en-US" sz="1600" dirty="0" smtClean="0"/>
              <a:t>		</a:t>
            </a:r>
            <a:r>
              <a:rPr lang="en-US" sz="1600" dirty="0" smtClean="0">
                <a:hlinkClick r:id="rId6"/>
              </a:rPr>
              <a:t>Applitude</a:t>
            </a:r>
            <a:endParaRPr lang="en-US" sz="16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185986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800601"/>
            <a:ext cx="7924800" cy="685800"/>
          </a:xfrm>
        </p:spPr>
        <p:txBody>
          <a:bodyPr/>
          <a:lstStyle/>
          <a:p>
            <a:r>
              <a:rPr lang="bg-BG" dirty="0" smtClean="0"/>
              <a:t>Компресиране на данни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5603080"/>
            <a:ext cx="7924800" cy="569120"/>
          </a:xfrm>
        </p:spPr>
        <p:txBody>
          <a:bodyPr/>
          <a:lstStyle/>
          <a:p>
            <a:r>
              <a:rPr lang="bg-BG" dirty="0" smtClean="0"/>
              <a:t>Алгоритми за компресия, софтуер за архивиране</a:t>
            </a:r>
            <a:endParaRPr lang="en-US" dirty="0"/>
          </a:p>
        </p:txBody>
      </p:sp>
      <p:pic>
        <p:nvPicPr>
          <p:cNvPr id="19458" name="Picture 2" descr="http://www.di.ens.fr/~cherniav/images/data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07155" y="1257299"/>
            <a:ext cx="3829050" cy="3009901"/>
          </a:xfrm>
          <a:prstGeom prst="roundRect">
            <a:avLst>
              <a:gd name="adj" fmla="val 3915"/>
            </a:avLst>
          </a:prstGeom>
          <a:noFill/>
          <a:ln>
            <a:noFill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ContrastingRightFacing">
              <a:rot lat="20885729" lon="20316383" rev="21463455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9460" name="Picture 4" descr="http://web.mit.edu/newsoffice/images/article_images/20091217161424-4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 xmlns="">
                  <a14:imgLayer r:embed="rId5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987800" y="1143000"/>
            <a:ext cx="4165600" cy="3124200"/>
          </a:xfrm>
          <a:prstGeom prst="roundRect">
            <a:avLst>
              <a:gd name="adj" fmla="val 3659"/>
            </a:avLst>
          </a:prstGeom>
          <a:noFill/>
          <a:ln>
            <a:noFill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1" lon="1938000" rev="20712002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9462" name="Picture 6" descr="http://t2.gstatic.com/images?q=tbn:NyRmokIuyyzZhM:http://portableapps.com/files/images/logos/7-zip.png&amp;t=1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21191018">
            <a:off x="1707953" y="846144"/>
            <a:ext cx="1041597" cy="593711"/>
          </a:xfrm>
          <a:prstGeom prst="roundRect">
            <a:avLst>
              <a:gd name="adj" fmla="val 10429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9464" name="Picture 8" descr="http://t2.gstatic.com/images?q=tbn:rGUKQ6YrwerA5M:http://img.photobucket.com/albums/v63/umaranjum/Feburary/gzip3d.png&amp;t=1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 xmlns="">
                  <a14:imgLayer r:embed="rId8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21326303">
            <a:off x="3476297" y="3677088"/>
            <a:ext cx="1085019" cy="717293"/>
          </a:xfrm>
          <a:prstGeom prst="roundRect">
            <a:avLst>
              <a:gd name="adj" fmla="val 10429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9466" name="Picture 10" descr="http://www.hbp.com/images/winzip_logo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21421823">
            <a:off x="7315626" y="3625342"/>
            <a:ext cx="738721" cy="792446"/>
          </a:xfrm>
          <a:prstGeom prst="roundRect">
            <a:avLst>
              <a:gd name="adj" fmla="val 10429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9468" name="Picture 12" descr="http://2.bp.blogspot.com/_QCueOts1jT0/Sfn0fQih-1I/AAAAAAAACXU/glsUpttVkdc/s400/winrar.jpg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 bwMode="auto">
          <a:xfrm rot="366306">
            <a:off x="652481" y="3465239"/>
            <a:ext cx="1010375" cy="945507"/>
          </a:xfrm>
          <a:prstGeom prst="roundRect">
            <a:avLst>
              <a:gd name="adj" fmla="val 5210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9470" name="Picture 14" descr="http://t0.gstatic.com/images?q=tbn:ANd9GcRYfS27MIn7aBAIBzHUSQNX0rqpZrAwzog5vjLw9st7CqFwD74&amp;t=1&amp;usg=__0MYBxnhHsso04yawZHG5FYwbhzs=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20893829">
            <a:off x="7423546" y="827000"/>
            <a:ext cx="976846" cy="1355263"/>
          </a:xfrm>
          <a:prstGeom prst="roundRect">
            <a:avLst>
              <a:gd name="adj" fmla="val 10429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9472" name="Picture 16" descr="http://1.bp.blogspot.com/_WDytkVEEwXI/TJd4ylKFF8I/AAAAAAAACAw/Qt7TMFxomhg/s1600/WinISO.jp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21359808">
            <a:off x="4205612" y="1249824"/>
            <a:ext cx="718392" cy="993954"/>
          </a:xfrm>
          <a:prstGeom prst="roundRect">
            <a:avLst>
              <a:gd name="adj" fmla="val 10429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9476" name="Picture 20" descr="http://al-wed.com/prodownload/n915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168128">
            <a:off x="5308255" y="3625108"/>
            <a:ext cx="1228846" cy="688666"/>
          </a:xfrm>
          <a:prstGeom prst="roundRect">
            <a:avLst>
              <a:gd name="adj" fmla="val 10429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07986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Компресиране на данни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638800"/>
          </a:xfrm>
        </p:spPr>
        <p:txBody>
          <a:bodyPr/>
          <a:lstStyle/>
          <a:p>
            <a:r>
              <a:rPr lang="bg-BG" dirty="0" smtClean="0"/>
              <a:t>Въпросите от този раздел по конспект обхващат следните области:</a:t>
            </a:r>
          </a:p>
          <a:p>
            <a:pPr lvl="1"/>
            <a:r>
              <a:rPr lang="bg-BG" dirty="0"/>
              <a:t>Компресиране и декомпресиране на данни. Кодиране без и със загуба. Кодиране с линейно предсказване. Алгоритми на Шенън-Фано и Хъфман. Аритметично кодиране. Речниково кодиране: LZ-77 и LZW. JPEG кодиране. Архивиращи програми – работа с </a:t>
            </a:r>
            <a:r>
              <a:rPr lang="en-US" dirty="0"/>
              <a:t>WinZIP</a:t>
            </a:r>
            <a:r>
              <a:rPr lang="bg-BG" dirty="0"/>
              <a:t> и </a:t>
            </a:r>
            <a:r>
              <a:rPr lang="en-US" dirty="0"/>
              <a:t>WinRAR</a:t>
            </a:r>
            <a:r>
              <a:rPr lang="bg-BG" dirty="0"/>
              <a:t>. Създаване и принцип на действие на саморазархивиращи се и инсталационни архиви</a:t>
            </a:r>
            <a:r>
              <a:rPr lang="bg-BG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651566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838200"/>
            <a:ext cx="8686800" cy="5867400"/>
          </a:xfrm>
        </p:spPr>
        <p:txBody>
          <a:bodyPr/>
          <a:lstStyle/>
          <a:p>
            <a:pPr marL="514350" indent="-514350">
              <a:lnSpc>
                <a:spcPct val="95000"/>
              </a:lnSpc>
              <a:buSzPct val="100000"/>
              <a:buFont typeface="+mj-lt"/>
              <a:buAutoNum type="arabicPeriod" startAt="7"/>
            </a:pPr>
            <a:r>
              <a:rPr lang="ru-RU" dirty="0" smtClean="0"/>
              <a:t>Кое от изброените</a:t>
            </a:r>
            <a:r>
              <a:rPr lang="en-US" dirty="0" smtClean="0"/>
              <a:t> </a:t>
            </a:r>
            <a:r>
              <a:rPr lang="bg-BG" dirty="0" smtClean="0"/>
              <a:t>ще</a:t>
            </a:r>
            <a:r>
              <a:rPr lang="ru-RU" dirty="0" smtClean="0"/>
              <a:t> заема най-малко място след компреси</a:t>
            </a:r>
            <a:r>
              <a:rPr lang="bg-BG" dirty="0" smtClean="0"/>
              <a:t>я</a:t>
            </a:r>
            <a:r>
              <a:rPr lang="ru-RU" dirty="0" smtClean="0"/>
              <a:t> без загуба</a:t>
            </a:r>
            <a:r>
              <a:rPr lang="bg-BG" dirty="0" smtClean="0"/>
              <a:t> на данни</a:t>
            </a:r>
            <a:r>
              <a:rPr lang="ru-RU" dirty="0" smtClean="0"/>
              <a:t>?</a:t>
            </a:r>
            <a:endParaRPr lang="bg-BG" dirty="0"/>
          </a:p>
          <a:p>
            <a:pPr marL="871538" lvl="1" indent="-514350">
              <a:lnSpc>
                <a:spcPct val="95000"/>
              </a:lnSpc>
              <a:buFont typeface="+mj-lt"/>
              <a:buAutoNum type="alphaLcParenR"/>
            </a:pPr>
            <a:r>
              <a:rPr lang="en-US" dirty="0" smtClean="0">
                <a:sym typeface="Wingdings" panose="05000000000000000000" pitchFamily="2" charset="2"/>
              </a:rPr>
              <a:t>10 GB WAV </a:t>
            </a:r>
            <a:r>
              <a:rPr lang="bg-BG" dirty="0" smtClean="0">
                <a:sym typeface="Wingdings" panose="05000000000000000000" pitchFamily="2" charset="2"/>
              </a:rPr>
              <a:t>Класическа музика</a:t>
            </a:r>
            <a:endParaRPr lang="en-US" dirty="0" smtClean="0">
              <a:sym typeface="Wingdings" panose="05000000000000000000" pitchFamily="2" charset="2"/>
            </a:endParaRPr>
          </a:p>
          <a:p>
            <a:pPr marL="871538" lvl="1" indent="-514350">
              <a:lnSpc>
                <a:spcPct val="95000"/>
              </a:lnSpc>
              <a:buFont typeface="+mj-lt"/>
              <a:buAutoNum type="alphaLcParenR"/>
            </a:pPr>
            <a:r>
              <a:rPr lang="bg-BG" dirty="0" smtClean="0"/>
              <a:t>10 </a:t>
            </a:r>
            <a:r>
              <a:rPr lang="en-US" dirty="0" smtClean="0"/>
              <a:t>GB MP3 </a:t>
            </a:r>
            <a:r>
              <a:rPr lang="bg-BG" dirty="0" smtClean="0"/>
              <a:t>Черен метъл</a:t>
            </a:r>
            <a:endParaRPr lang="bg-BG" dirty="0">
              <a:sym typeface="Wingdings" panose="05000000000000000000" pitchFamily="2" charset="2"/>
            </a:endParaRPr>
          </a:p>
          <a:p>
            <a:pPr marL="871538" lvl="1" indent="-514350">
              <a:lnSpc>
                <a:spcPct val="95000"/>
              </a:lnSpc>
              <a:buFont typeface="+mj-lt"/>
              <a:buAutoNum type="alphaLcParenR"/>
            </a:pPr>
            <a:r>
              <a:rPr lang="en-US" dirty="0" smtClean="0"/>
              <a:t>10 GB TIFF </a:t>
            </a:r>
            <a:r>
              <a:rPr lang="bg-BG" dirty="0" smtClean="0"/>
              <a:t>снимки</a:t>
            </a:r>
            <a:endParaRPr lang="en-US" dirty="0" smtClean="0"/>
          </a:p>
          <a:p>
            <a:pPr marL="871538" lvl="1" indent="-514350">
              <a:lnSpc>
                <a:spcPct val="95000"/>
              </a:lnSpc>
              <a:buFont typeface="+mj-lt"/>
              <a:buAutoNum type="alphaLcParenR"/>
            </a:pPr>
            <a:r>
              <a:rPr lang="en-US" dirty="0" smtClean="0"/>
              <a:t>10 GB LOG </a:t>
            </a:r>
            <a:r>
              <a:rPr lang="bg-BG" dirty="0" smtClean="0"/>
              <a:t>файлове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500034" y="3643314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35500">
            <a:off x="5305976" y="3277346"/>
            <a:ext cx="2311602" cy="2076921"/>
          </a:xfrm>
          <a:prstGeom prst="rect">
            <a:avLst/>
          </a:prstGeom>
          <a:effectLst>
            <a:glow rad="63500">
              <a:schemeClr val="accent5">
                <a:satMod val="175000"/>
                <a:alpha val="40000"/>
              </a:schemeClr>
            </a:glow>
            <a:outerShdw blurRad="50800" dist="38100" dir="16200000" rotWithShape="0">
              <a:prstClr val="black">
                <a:alpha val="40000"/>
              </a:prstClr>
            </a:outerShdw>
            <a:reflection blurRad="6350" stA="50000" endA="300" endPos="38500" dist="50800" dir="5400000" sy="-100000" algn="bl" rotWithShape="0"/>
            <a:softEdge rad="63500"/>
          </a:effectLst>
        </p:spPr>
      </p:pic>
    </p:spTree>
    <p:extLst>
      <p:ext uri="{BB962C8B-B14F-4D97-AF65-F5344CB8AC3E}">
        <p14:creationId xmlns="" xmlns:p14="http://schemas.microsoft.com/office/powerpoint/2010/main" val="1264410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bg-BG" dirty="0" smtClean="0"/>
              <a:t>Цифровизираните изображения и звук съдържат много по-разнообразна информация</a:t>
            </a:r>
            <a:r>
              <a:rPr lang="en-US" dirty="0" smtClean="0"/>
              <a:t> </a:t>
            </a:r>
            <a:r>
              <a:rPr lang="bg-BG" dirty="0" smtClean="0"/>
              <a:t>в сравнение с</a:t>
            </a:r>
            <a:r>
              <a:rPr lang="ru-RU" dirty="0" smtClean="0"/>
              <a:t> log файловете, а това намаля значително възможността за по-висока компресия</a:t>
            </a:r>
            <a:r>
              <a:rPr lang="en-US" dirty="0" smtClean="0"/>
              <a:t> </a:t>
            </a:r>
            <a:r>
              <a:rPr lang="bg-BG" u="sng" dirty="0" smtClean="0"/>
              <a:t>без загуби</a:t>
            </a:r>
            <a:r>
              <a:rPr lang="ru-RU" dirty="0" smtClean="0"/>
              <a:t>.</a:t>
            </a:r>
            <a:endParaRPr lang="en-US" dirty="0" smtClean="0"/>
          </a:p>
          <a:p>
            <a:pPr>
              <a:lnSpc>
                <a:spcPct val="100000"/>
              </a:lnSpc>
            </a:pPr>
            <a:r>
              <a:rPr lang="bg-BG" sz="2800" dirty="0" smtClean="0">
                <a:hlinkClick r:id="rId2"/>
              </a:rPr>
              <a:t>Пример</a:t>
            </a:r>
            <a:endParaRPr lang="bg-BG" sz="2800" dirty="0" smtClean="0"/>
          </a:p>
          <a:p>
            <a:pPr>
              <a:lnSpc>
                <a:spcPct val="100000"/>
              </a:lnSpc>
            </a:pPr>
            <a:r>
              <a:rPr lang="en-US" sz="2800" dirty="0" smtClean="0">
                <a:hlinkClick r:id="rId3"/>
              </a:rPr>
              <a:t>Data Compression Explained (Matt Mahoney)</a:t>
            </a:r>
            <a:endParaRPr lang="en-US" sz="28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682116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3800" dirty="0" smtClean="0"/>
              <a:t>Компютърни системи (хардуер)</a:t>
            </a:r>
            <a:endParaRPr lang="en-US" sz="3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Въпросите от този раздел по конспект обхващат следните области:</a:t>
            </a:r>
          </a:p>
          <a:p>
            <a:pPr lvl="1"/>
            <a:r>
              <a:rPr lang="bg-BG" dirty="0"/>
              <a:t>Компютърни </a:t>
            </a:r>
            <a:r>
              <a:rPr lang="bg-BG" dirty="0" smtClean="0"/>
              <a:t>системи</a:t>
            </a:r>
          </a:p>
          <a:p>
            <a:pPr lvl="1"/>
            <a:r>
              <a:rPr lang="bg-BG" dirty="0" smtClean="0"/>
              <a:t>Основни </a:t>
            </a:r>
            <a:r>
              <a:rPr lang="bg-BG" dirty="0"/>
              <a:t>компоненти на компютърните системи, особености, характеристики, </a:t>
            </a:r>
            <a:r>
              <a:rPr lang="bg-BG" dirty="0" smtClean="0"/>
              <a:t>взаимодействие</a:t>
            </a:r>
          </a:p>
          <a:p>
            <a:pPr lvl="1"/>
            <a:r>
              <a:rPr lang="bg-BG" dirty="0" smtClean="0"/>
              <a:t>Основни </a:t>
            </a:r>
            <a:r>
              <a:rPr lang="bg-BG" dirty="0"/>
              <a:t>принципи на </a:t>
            </a:r>
            <a:r>
              <a:rPr lang="bg-BG" dirty="0" smtClean="0"/>
              <a:t>работа</a:t>
            </a:r>
          </a:p>
          <a:p>
            <a:pPr lvl="1"/>
            <a:r>
              <a:rPr lang="bg-BG" dirty="0" smtClean="0"/>
              <a:t>Основни </a:t>
            </a:r>
            <a:r>
              <a:rPr lang="bg-BG" dirty="0"/>
              <a:t>входно-изходни интерфейси и </a:t>
            </a:r>
            <a:r>
              <a:rPr lang="bg-BG" dirty="0" smtClean="0"/>
              <a:t>стандарти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114673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1219200"/>
            <a:ext cx="7924800" cy="685800"/>
          </a:xfrm>
        </p:spPr>
        <p:txBody>
          <a:bodyPr/>
          <a:lstStyle/>
          <a:p>
            <a:r>
              <a:rPr lang="bg-BG" dirty="0" smtClean="0"/>
              <a:t>Текстообработка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2133599"/>
            <a:ext cx="7924800" cy="873920"/>
          </a:xfrm>
        </p:spPr>
        <p:txBody>
          <a:bodyPr/>
          <a:lstStyle/>
          <a:p>
            <a:r>
              <a:rPr lang="bg-BG" dirty="0" smtClean="0"/>
              <a:t>Работа с текстотобработващ софтуер, файлови формати, кодирания, текст, таблици, фигури, …</a:t>
            </a:r>
            <a:endParaRPr lang="en-US" dirty="0"/>
          </a:p>
        </p:txBody>
      </p:sp>
      <p:pic>
        <p:nvPicPr>
          <p:cNvPr id="22530" name="Picture 2" descr="http://www.binbin.net/photos/generic/ele/electronic-word-processing-typewriter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923738" y="3492776"/>
            <a:ext cx="3467100" cy="2831824"/>
          </a:xfrm>
          <a:prstGeom prst="roundRect">
            <a:avLst>
              <a:gd name="adj" fmla="val 3910"/>
            </a:avLst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2532" name="Picture 4" descr="http://www.altoonaridgelodge.com/images/MS-Wor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332866">
            <a:off x="768725" y="3751179"/>
            <a:ext cx="2438400" cy="25602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2534" name="Picture 6" descr="http://ui.openoffice.org/VisualDesign/gifs/Icons/OOo30_final_mimetype/Galaxy_OOo3_writer-doc_256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21287559">
            <a:off x="6019920" y="3800053"/>
            <a:ext cx="2419732" cy="24197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862669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Текстообработка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Въпросите от този раздел по конспект обхващат следните области:</a:t>
            </a:r>
          </a:p>
          <a:p>
            <a:pPr lvl="1"/>
            <a:r>
              <a:rPr lang="bg-BG" dirty="0"/>
              <a:t>Компютърна обработка на </a:t>
            </a:r>
            <a:r>
              <a:rPr lang="bg-BG" dirty="0" smtClean="0"/>
              <a:t>текстове</a:t>
            </a:r>
          </a:p>
          <a:p>
            <a:pPr lvl="1"/>
            <a:r>
              <a:rPr lang="bg-BG" dirty="0" smtClean="0"/>
              <a:t>Видове </a:t>
            </a:r>
            <a:r>
              <a:rPr lang="bg-BG" dirty="0"/>
              <a:t>файлови формати (</a:t>
            </a:r>
            <a:r>
              <a:rPr lang="en-US" dirty="0"/>
              <a:t>TXT</a:t>
            </a:r>
            <a:r>
              <a:rPr lang="bg-BG" dirty="0"/>
              <a:t>, </a:t>
            </a:r>
            <a:r>
              <a:rPr lang="en-US" dirty="0"/>
              <a:t>DOC</a:t>
            </a:r>
            <a:r>
              <a:rPr lang="bg-BG" dirty="0"/>
              <a:t>, </a:t>
            </a:r>
            <a:r>
              <a:rPr lang="en-US" dirty="0"/>
              <a:t>DOCX, RTF</a:t>
            </a:r>
            <a:r>
              <a:rPr lang="bg-BG" dirty="0"/>
              <a:t>), </a:t>
            </a:r>
            <a:r>
              <a:rPr lang="bg-BG" dirty="0" smtClean="0"/>
              <a:t>конвертиране</a:t>
            </a:r>
          </a:p>
          <a:p>
            <a:pPr lvl="1"/>
            <a:r>
              <a:rPr lang="bg-BG" dirty="0" smtClean="0"/>
              <a:t>Начини </a:t>
            </a:r>
            <a:r>
              <a:rPr lang="bg-BG" dirty="0"/>
              <a:t>за кодиране на текстова информация (кодиращи таблици и стандарти </a:t>
            </a:r>
            <a:r>
              <a:rPr lang="en-US" dirty="0"/>
              <a:t>Unicode</a:t>
            </a:r>
            <a:r>
              <a:rPr lang="bg-BG" dirty="0"/>
              <a:t>, </a:t>
            </a:r>
            <a:r>
              <a:rPr lang="en-US" dirty="0"/>
              <a:t>Windows-1251, </a:t>
            </a:r>
            <a:r>
              <a:rPr lang="bg-BG" dirty="0"/>
              <a:t>ASCII</a:t>
            </a:r>
            <a:r>
              <a:rPr lang="bg-BG" dirty="0" smtClean="0"/>
              <a:t>)</a:t>
            </a:r>
          </a:p>
          <a:p>
            <a:pPr lvl="1"/>
            <a:r>
              <a:rPr lang="bg-BG" dirty="0" smtClean="0"/>
              <a:t>Проблеми </a:t>
            </a:r>
            <a:r>
              <a:rPr lang="bg-BG" dirty="0"/>
              <a:t>при гарантиране на </a:t>
            </a:r>
            <a:r>
              <a:rPr lang="bg-BG" dirty="0" smtClean="0"/>
              <a:t>многоезичност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904593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Текстообработка 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pPr lvl="1">
              <a:lnSpc>
                <a:spcPts val="3600"/>
              </a:lnSpc>
            </a:pPr>
            <a:r>
              <a:rPr lang="bg-BG" sz="2800" dirty="0"/>
              <a:t>Основни компоненти от текстовото оформление (абзаци: подравняване, разстояния между редовете и абзаците, текст: шрифтове, разстояния между буквите, оцветяване, размер на шрифта, ефекти</a:t>
            </a:r>
            <a:r>
              <a:rPr lang="bg-BG" sz="2800" dirty="0" smtClean="0"/>
              <a:t>). Стандарти </a:t>
            </a:r>
            <a:r>
              <a:rPr lang="bg-BG" sz="2800" dirty="0"/>
              <a:t>за оформление на текстове. Работа със стилове. Вмъкване на символи и изображения. Вмъкване на таблици. Оформяне на таблици, редове/колони, клетки. Вмъкване на текстови полета. Изчертаване на фигури. Оформяне (форматиране) на страница: рамка, фон. Вмъкване на нова страница, на секция, номериране, съдържание.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374291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669253"/>
            <a:ext cx="8686800" cy="3519494"/>
          </a:xfrm>
        </p:spPr>
        <p:txBody>
          <a:bodyPr/>
          <a:lstStyle/>
          <a:p>
            <a:pPr marL="514350" indent="-514350">
              <a:lnSpc>
                <a:spcPct val="95000"/>
              </a:lnSpc>
              <a:buSzPct val="100000"/>
              <a:buFont typeface="+mj-lt"/>
              <a:buAutoNum type="arabicPeriod" startAt="8"/>
            </a:pPr>
            <a:r>
              <a:rPr lang="ru-RU" dirty="0" smtClean="0"/>
              <a:t>Първите 32 кода от ASCII таблицата са</a:t>
            </a:r>
            <a:r>
              <a:rPr lang="bg-BG" dirty="0" smtClean="0"/>
              <a:t>:</a:t>
            </a:r>
          </a:p>
          <a:p>
            <a:pPr marL="871538" lvl="1" indent="-514350">
              <a:lnSpc>
                <a:spcPct val="95000"/>
              </a:lnSpc>
              <a:buFont typeface="+mj-lt"/>
              <a:buAutoNum type="alphaLcParenR"/>
            </a:pPr>
            <a:r>
              <a:rPr lang="bg-BG" dirty="0" smtClean="0"/>
              <a:t>Контролни символи</a:t>
            </a:r>
          </a:p>
          <a:p>
            <a:pPr marL="871538" lvl="1" indent="-514350">
              <a:lnSpc>
                <a:spcPct val="95000"/>
              </a:lnSpc>
              <a:buFont typeface="+mj-lt"/>
              <a:buAutoNum type="alphaLcParenR"/>
            </a:pPr>
            <a:r>
              <a:rPr lang="bg-BG" dirty="0" smtClean="0"/>
              <a:t>Изобразими символи</a:t>
            </a:r>
            <a:endParaRPr lang="bg-BG" dirty="0" smtClean="0">
              <a:sym typeface="Wingdings" panose="05000000000000000000" pitchFamily="2" charset="2"/>
            </a:endParaRPr>
          </a:p>
          <a:p>
            <a:pPr marL="871538" lvl="1" indent="-514350">
              <a:lnSpc>
                <a:spcPct val="95000"/>
              </a:lnSpc>
              <a:buFont typeface="+mj-lt"/>
              <a:buAutoNum type="alphaLcParenR"/>
            </a:pPr>
            <a:r>
              <a:rPr lang="bg-BG" dirty="0" smtClean="0">
                <a:sym typeface="Wingdings" panose="05000000000000000000" pitchFamily="2" charset="2"/>
              </a:rPr>
              <a:t>Английската азбука в ГЛАВНИ букви</a:t>
            </a:r>
          </a:p>
          <a:p>
            <a:pPr marL="871538" lvl="1" indent="-514350">
              <a:lnSpc>
                <a:spcPct val="95000"/>
              </a:lnSpc>
              <a:buFont typeface="+mj-lt"/>
              <a:buAutoNum type="alphaLcParenR"/>
            </a:pPr>
            <a:r>
              <a:rPr lang="bg-BG" dirty="0" smtClean="0">
                <a:sym typeface="Wingdings" panose="05000000000000000000" pitchFamily="2" charset="2"/>
              </a:rPr>
              <a:t>Английската азбука в малки букви</a:t>
            </a:r>
          </a:p>
          <a:p>
            <a:pPr marL="871538" lvl="1" indent="-514350">
              <a:lnSpc>
                <a:spcPct val="95000"/>
              </a:lnSpc>
              <a:buFont typeface="+mj-lt"/>
              <a:buAutoNum type="alphaLcParenR"/>
            </a:pP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00034" y="2285992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185192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3214686"/>
            <a:ext cx="8686800" cy="3500462"/>
          </a:xfrm>
        </p:spPr>
        <p:txBody>
          <a:bodyPr/>
          <a:lstStyle/>
          <a:p>
            <a:r>
              <a:rPr lang="ru-RU" sz="2800" dirty="0" smtClean="0"/>
              <a:t>Контролните символи заемат първите 32 позиции от таблицата + последната 128-ма позиция. Те са неизобразими и са създадени главно за да контролират устройства (като принтерите) ползващи ASCII</a:t>
            </a:r>
            <a:endParaRPr lang="en-US" sz="2800" dirty="0" smtClean="0"/>
          </a:p>
          <a:p>
            <a:r>
              <a:rPr lang="bg-BG" sz="1800" dirty="0" smtClean="0"/>
              <a:t>За повече информация</a:t>
            </a:r>
            <a:endParaRPr lang="en-US" sz="1800" dirty="0" smtClean="0"/>
          </a:p>
          <a:p>
            <a:pPr lvl="1"/>
            <a:r>
              <a:rPr lang="en-US" sz="1600" dirty="0" smtClean="0">
                <a:hlinkClick r:id="rId2"/>
              </a:rPr>
              <a:t>ASCII (BG Wikipedia)</a:t>
            </a:r>
            <a:r>
              <a:rPr lang="en-US" sz="1600" dirty="0" smtClean="0"/>
              <a:t>	</a:t>
            </a:r>
            <a:r>
              <a:rPr lang="en-US" sz="1600" dirty="0" smtClean="0">
                <a:hlinkClick r:id="rId3"/>
              </a:rPr>
              <a:t>Control character (Wikipedia)</a:t>
            </a:r>
            <a:r>
              <a:rPr lang="en-US" sz="1600" dirty="0" smtClean="0"/>
              <a:t>	</a:t>
            </a:r>
            <a:r>
              <a:rPr lang="en-US" sz="1600" dirty="0" smtClean="0">
                <a:hlinkClick r:id="rId4"/>
              </a:rPr>
              <a:t>http://www.theasciicode.com.ar/</a:t>
            </a:r>
            <a:endParaRPr lang="en-US" sz="1600" dirty="0" smtClean="0"/>
          </a:p>
          <a:p>
            <a:pPr lvl="1"/>
            <a:endParaRPr lang="en-US" sz="1200" dirty="0" smtClean="0"/>
          </a:p>
          <a:p>
            <a:pPr lvl="1"/>
            <a:endParaRPr lang="en-US" sz="1200" dirty="0" smtClean="0"/>
          </a:p>
          <a:p>
            <a:pPr lvl="1"/>
            <a:endParaRPr lang="en-US" sz="12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lum bright="-10000"/>
          </a:blip>
          <a:stretch>
            <a:fillRect/>
          </a:stretch>
        </p:blipFill>
        <p:spPr>
          <a:xfrm>
            <a:off x="1000102" y="428604"/>
            <a:ext cx="7143797" cy="2821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="" xmlns:p14="http://schemas.microsoft.com/office/powerpoint/2010/main" val="1174701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92667" y="4419601"/>
            <a:ext cx="7924800" cy="685800"/>
          </a:xfrm>
        </p:spPr>
        <p:txBody>
          <a:bodyPr/>
          <a:lstStyle/>
          <a:p>
            <a:r>
              <a:rPr lang="bg-BG" dirty="0" smtClean="0"/>
              <a:t>Компютърна графика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92667" y="5450680"/>
            <a:ext cx="7924800" cy="873920"/>
          </a:xfrm>
        </p:spPr>
        <p:txBody>
          <a:bodyPr/>
          <a:lstStyle/>
          <a:p>
            <a:r>
              <a:rPr lang="bg-BG" dirty="0" smtClean="0"/>
              <a:t>Растерна и векторна графика, графични файлови формати, графични редактори, цветови гами</a:t>
            </a:r>
            <a:endParaRPr lang="en-US" dirty="0"/>
          </a:p>
        </p:txBody>
      </p:sp>
      <p:pic>
        <p:nvPicPr>
          <p:cNvPr id="26629" name="Picture 5" descr="http://www.learnkey.com/elearning/images/product_categories/web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 bwMode="auto">
          <a:xfrm>
            <a:off x="685800" y="914400"/>
            <a:ext cx="2819400" cy="2324006"/>
          </a:xfrm>
          <a:prstGeom prst="roundRect">
            <a:avLst>
              <a:gd name="adj" fmla="val 1625"/>
            </a:avLst>
          </a:prstGeom>
          <a:noFill/>
          <a:effectLst>
            <a:softEdge rad="31750"/>
          </a:effectLst>
          <a:scene3d>
            <a:camera prst="perspectiveHeroicExtremeRightFacing"/>
            <a:lightRig rig="threePt" dir="t"/>
          </a:scene3d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6630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172200" y="2371784"/>
            <a:ext cx="2289805" cy="1590616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  <a:softEdge rad="12700"/>
          </a:effectLst>
          <a:scene3d>
            <a:camera prst="perspectiveHeroicExtremeLeftFacing"/>
            <a:lightRig rig="threePt" dir="t"/>
          </a:scene3d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33" name="Picture 9" descr="http://www.new-options.com/images/paintbrushes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 xmlns="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 bwMode="auto">
          <a:xfrm rot="21433975">
            <a:off x="6770073" y="568181"/>
            <a:ext cx="1726691" cy="1600873"/>
          </a:xfrm>
          <a:prstGeom prst="roundRect">
            <a:avLst/>
          </a:prstGeom>
          <a:noFill/>
          <a:effectLst>
            <a:softEdge rad="31750"/>
          </a:effectLst>
          <a:scene3d>
            <a:camera prst="perspectiveHeroicExtremeRightFacing" fov="5400000">
              <a:rot lat="389930" lon="1246741" rev="21556313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21353793">
            <a:off x="1952979" y="533401"/>
            <a:ext cx="5209822" cy="34078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3433057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Компютърна графика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bg-BG" dirty="0" smtClean="0"/>
              <a:t>Въпросите от този раздел по конспект обхващат следните области:</a:t>
            </a:r>
          </a:p>
          <a:p>
            <a:pPr lvl="1">
              <a:lnSpc>
                <a:spcPct val="100000"/>
              </a:lnSpc>
            </a:pPr>
            <a:r>
              <a:rPr lang="bg-BG" sz="2800" dirty="0"/>
              <a:t>Компютърна графика. </a:t>
            </a:r>
            <a:r>
              <a:rPr lang="bg-BG" sz="2800" dirty="0" smtClean="0"/>
              <a:t>Графични файлови формати (</a:t>
            </a:r>
            <a:r>
              <a:rPr lang="en-US" sz="2800" dirty="0"/>
              <a:t>JPG</a:t>
            </a:r>
            <a:r>
              <a:rPr lang="bg-BG" sz="2800" dirty="0"/>
              <a:t>, </a:t>
            </a:r>
            <a:r>
              <a:rPr lang="en-US" sz="2800" dirty="0"/>
              <a:t>GIF</a:t>
            </a:r>
            <a:r>
              <a:rPr lang="bg-BG" sz="2800" dirty="0"/>
              <a:t>, </a:t>
            </a:r>
            <a:r>
              <a:rPr lang="en-US" sz="2800" dirty="0"/>
              <a:t>PNG, TIFF</a:t>
            </a:r>
            <a:r>
              <a:rPr lang="bg-BG" sz="2800" dirty="0"/>
              <a:t>, </a:t>
            </a:r>
            <a:r>
              <a:rPr lang="en-US" sz="2800" dirty="0"/>
              <a:t>EPS</a:t>
            </a:r>
            <a:r>
              <a:rPr lang="bg-BG" sz="2800" dirty="0"/>
              <a:t>, </a:t>
            </a:r>
            <a:r>
              <a:rPr lang="en-US" sz="2800" dirty="0"/>
              <a:t>PSD</a:t>
            </a:r>
            <a:r>
              <a:rPr lang="bg-BG" sz="2800" dirty="0"/>
              <a:t>, </a:t>
            </a:r>
            <a:r>
              <a:rPr lang="en-US" sz="2800" dirty="0"/>
              <a:t>AI</a:t>
            </a:r>
            <a:r>
              <a:rPr lang="bg-BG" sz="2800" dirty="0"/>
              <a:t>, </a:t>
            </a:r>
            <a:r>
              <a:rPr lang="en-US" sz="2800" dirty="0"/>
              <a:t>CDR</a:t>
            </a:r>
            <a:r>
              <a:rPr lang="bg-BG" sz="2800" dirty="0"/>
              <a:t>). Компресиране на изображенията. Векторни и графични изображения. Конвертиране на графични формати. Приложения (създаване на графични изображения, анализ и разпознаване на изображения, компютърно изкуство). Графични редактори за изображения. Филтри и ефекти. Цветови гами: RGB, CMYK, </a:t>
            </a:r>
            <a:r>
              <a:rPr lang="en-US" sz="2800" dirty="0"/>
              <a:t>Panton</a:t>
            </a:r>
            <a:r>
              <a:rPr lang="bg-BG" sz="2800" dirty="0"/>
              <a:t>, 16-битови цветове</a:t>
            </a:r>
            <a:r>
              <a:rPr lang="bg-BG" sz="280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437790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pPr marL="514350" indent="-514350">
              <a:buSzPct val="100000"/>
              <a:buFont typeface="+mj-lt"/>
              <a:buAutoNum type="arabicPeriod" startAt="9"/>
            </a:pPr>
            <a:r>
              <a:rPr lang="ru-RU" dirty="0" smtClean="0"/>
              <a:t>Изображението се изгражда от точки оцветени по различен начин при: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Векториална графика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 RAW - </a:t>
            </a:r>
            <a:r>
              <a:rPr lang="bg-BG" dirty="0" smtClean="0"/>
              <a:t>графика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 Растерна графика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Compound – </a:t>
            </a:r>
            <a:r>
              <a:rPr lang="bg-BG" dirty="0" smtClean="0"/>
              <a:t>графика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00034" y="3357562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4777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>
                <a:hlinkClick r:id="rId2"/>
              </a:rPr>
              <a:t>Информация:</a:t>
            </a:r>
            <a:endParaRPr lang="en-US" dirty="0" smtClean="0"/>
          </a:p>
          <a:p>
            <a:r>
              <a:rPr lang="ru-RU" sz="1200" dirty="0" smtClean="0"/>
              <a:t>В областта на компютърната графика, растерна графика или растерно изображение </a:t>
            </a:r>
          </a:p>
          <a:p>
            <a:r>
              <a:rPr lang="ru-RU" sz="1200" dirty="0" smtClean="0"/>
              <a:t>(на английски: bitmap image) е структура от данни, която в общия случай представлява правоъгълна</a:t>
            </a:r>
          </a:p>
          <a:p>
            <a:r>
              <a:rPr lang="ru-RU" sz="1200" dirty="0" smtClean="0"/>
              <a:t> матрица от пиксели, т.е. всеки пиксел в изображението има числова стойност, </a:t>
            </a:r>
          </a:p>
          <a:p>
            <a:r>
              <a:rPr lang="ru-RU" sz="1200" dirty="0" smtClean="0"/>
              <a:t>която съдържа информация за цвета в него.</a:t>
            </a:r>
          </a:p>
          <a:p>
            <a:endParaRPr lang="ru-RU" sz="1200" dirty="0" smtClean="0"/>
          </a:p>
          <a:p>
            <a:r>
              <a:rPr lang="ru-RU" sz="1200" dirty="0" smtClean="0"/>
              <a:t>Размерите на матрицата определят т.нар. разделителна способност на изображението. </a:t>
            </a:r>
          </a:p>
          <a:p>
            <a:r>
              <a:rPr lang="ru-RU" sz="1200" dirty="0" smtClean="0"/>
              <a:t>Тя се представя чрез означението dpi (dots per inch - брой точки на един инч разстояние).</a:t>
            </a:r>
          </a:p>
          <a:p>
            <a:r>
              <a:rPr lang="ru-RU" sz="1200" dirty="0" smtClean="0"/>
              <a:t> Друг начин е представяне на общия брой точки, съдържащи се по хоризонтала и вертикала </a:t>
            </a:r>
          </a:p>
          <a:p>
            <a:r>
              <a:rPr lang="ru-RU" sz="1200" dirty="0" smtClean="0"/>
              <a:t>- например 640х480 и т.н.</a:t>
            </a:r>
          </a:p>
          <a:p>
            <a:endParaRPr lang="ru-RU" sz="1200" dirty="0" smtClean="0"/>
          </a:p>
          <a:p>
            <a:r>
              <a:rPr lang="ru-RU" sz="1200" dirty="0" smtClean="0"/>
              <a:t>Всеки пиксел може да съдържа само един цвят. Колкото по-големи пиксели се използват </a:t>
            </a:r>
          </a:p>
          <a:p>
            <a:r>
              <a:rPr lang="ru-RU" sz="1200" dirty="0" smtClean="0"/>
              <a:t>при представяне на изображението, толкова неговото качество е по-лошо </a:t>
            </a:r>
          </a:p>
          <a:p>
            <a:r>
              <a:rPr lang="ru-RU" sz="1200" dirty="0" smtClean="0"/>
              <a:t>(губят се контурите, изображението изглежда назъбено). </a:t>
            </a:r>
          </a:p>
          <a:p>
            <a:r>
              <a:rPr lang="ru-RU" sz="1200" dirty="0" smtClean="0"/>
              <a:t>Решение на проблема е използване на по-фина растерна решетка, </a:t>
            </a:r>
          </a:p>
          <a:p>
            <a:r>
              <a:rPr lang="ru-RU" sz="1200" dirty="0" smtClean="0"/>
              <a:t>но това предполага по-голям размер на файла.</a:t>
            </a:r>
            <a:endParaRPr lang="bg-BG" sz="1200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614680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917280"/>
            <a:ext cx="7924800" cy="685800"/>
          </a:xfrm>
        </p:spPr>
        <p:txBody>
          <a:bodyPr/>
          <a:lstStyle/>
          <a:p>
            <a:r>
              <a:rPr lang="bg-BG" dirty="0" smtClean="0"/>
              <a:t>Бази от данни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5710324"/>
            <a:ext cx="7924800" cy="569120"/>
          </a:xfrm>
        </p:spPr>
        <p:txBody>
          <a:bodyPr/>
          <a:lstStyle/>
          <a:p>
            <a:r>
              <a:rPr lang="bg-BG" dirty="0" smtClean="0"/>
              <a:t>Модели на данните, таблици, релации, </a:t>
            </a:r>
            <a:r>
              <a:rPr lang="en-US" dirty="0" smtClean="0"/>
              <a:t>SQL</a:t>
            </a:r>
            <a:endParaRPr lang="en-US" dirty="0"/>
          </a:p>
        </p:txBody>
      </p:sp>
      <p:pic>
        <p:nvPicPr>
          <p:cNvPr id="5" name="Picture 2" descr="-&quot;Relational"/>
          <p:cNvPicPr>
            <a:picLocks noChangeAspect="1" noChangeArrowheads="1"/>
          </p:cNvPicPr>
          <p:nvPr/>
        </p:nvPicPr>
        <p:blipFill>
          <a:blip r:embed="rId2" cstate="screen">
            <a:lum bright="20000" contrast="20000"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21417933">
            <a:off x="3048000" y="779902"/>
            <a:ext cx="2971800" cy="1503111"/>
          </a:xfrm>
          <a:prstGeom prst="rect">
            <a:avLst/>
          </a:prstGeom>
          <a:noFill/>
          <a:effectLst>
            <a:outerShdw blurRad="88900" sx="106000" sy="106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4" descr="http://www.saheltech.com/photos/database2.jpg"/>
          <p:cNvPicPr>
            <a:picLocks noChangeAspect="1" noChangeArrowheads="1"/>
          </p:cNvPicPr>
          <p:nvPr/>
        </p:nvPicPr>
        <p:blipFill>
          <a:blip r:embed="rId3" cstate="screen">
            <a:lum bright="20000" contrast="40000"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21270379">
            <a:off x="5266620" y="2477584"/>
            <a:ext cx="2974180" cy="1918825"/>
          </a:xfrm>
          <a:prstGeom prst="roundRect">
            <a:avLst>
              <a:gd name="adj" fmla="val 4705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88900" sx="106000" sy="106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2" descr="http://store.kagi.com/gif/6CN_LIVE/Drag%20%20Drop%20Icon%20125_128_vph03.jp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414036">
            <a:off x="2937029" y="2301960"/>
            <a:ext cx="2315833" cy="2129743"/>
          </a:xfrm>
          <a:prstGeom prst="roundRect">
            <a:avLst>
              <a:gd name="adj" fmla="val 7737"/>
            </a:avLst>
          </a:prstGeom>
          <a:noFill/>
          <a:effectLst>
            <a:outerShdw blurRad="88900" sx="106000" sy="106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2" descr="http://images.visual-paradigm.com/vpuml/provides/codedbeng/generate_db_illu.jp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21330146">
            <a:off x="691293" y="2701970"/>
            <a:ext cx="2170387" cy="1765072"/>
          </a:xfrm>
          <a:prstGeom prst="roundRect">
            <a:avLst>
              <a:gd name="adj" fmla="val 2941"/>
            </a:avLst>
          </a:prstGeom>
          <a:noFill/>
          <a:effectLst>
            <a:outerShdw blurRad="88900" sx="106000" sy="106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2" descr="http://www.iconspedia.com/uploads/1913906277156034685.png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286140">
            <a:off x="776582" y="804411"/>
            <a:ext cx="2664508" cy="2294812"/>
          </a:xfrm>
          <a:prstGeom prst="rect">
            <a:avLst/>
          </a:prstGeom>
          <a:noFill/>
          <a:effectLst>
            <a:outerShdw blurRad="88900" sx="106000" sy="106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2" descr="http://www.selikoff.net/blog-files/database-good.png"/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202978">
            <a:off x="5779953" y="994191"/>
            <a:ext cx="1911982" cy="168201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88900" sx="106000" sy="106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xmlns="" val="2432139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714356"/>
            <a:ext cx="8686800" cy="5838844"/>
          </a:xfrm>
        </p:spPr>
        <p:txBody>
          <a:bodyPr/>
          <a:lstStyle/>
          <a:p>
            <a:pPr marL="514350" indent="-514350">
              <a:buSzPct val="100000"/>
              <a:buFont typeface="+mj-lt"/>
              <a:buAutoNum type="arabicPeriod"/>
            </a:pPr>
            <a:r>
              <a:rPr lang="ru-RU" dirty="0" smtClean="0"/>
              <a:t>Кой от следните хардурни елементи отговаря за комуникацията между микропроцесора и RAM паметта?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IDE Connector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Southbridge</a:t>
            </a:r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 </a:t>
            </a:r>
            <a:r>
              <a:rPr lang="en-US" dirty="0" smtClean="0"/>
              <a:t>Northbridge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CPU Socket</a:t>
            </a:r>
          </a:p>
          <a:p>
            <a:pPr marL="871538" lvl="1" indent="-514350">
              <a:buFont typeface="+mj-lt"/>
              <a:buAutoNum type="alphaLcParenR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00034" y="3683496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96168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Бази от данни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Въпросите от този раздел по конспект обхващат следните области:</a:t>
            </a:r>
          </a:p>
          <a:p>
            <a:pPr lvl="1"/>
            <a:r>
              <a:rPr lang="bg-BG" dirty="0"/>
              <a:t>Бази от данни. Системи за управление на бази от данни. Логическа и физическа организация. Модели на </a:t>
            </a:r>
            <a:r>
              <a:rPr lang="bg-BG" dirty="0" smtClean="0"/>
              <a:t>данните</a:t>
            </a:r>
          </a:p>
          <a:p>
            <a:pPr lvl="1"/>
            <a:r>
              <a:rPr lang="bg-BG" dirty="0" smtClean="0"/>
              <a:t>Релационни </a:t>
            </a:r>
            <a:r>
              <a:rPr lang="bg-BG" dirty="0"/>
              <a:t>бази от данни. Таблици и релации. Обекти </a:t>
            </a:r>
            <a:r>
              <a:rPr lang="bg-BG" dirty="0" smtClean="0"/>
              <a:t>в </a:t>
            </a:r>
            <a:r>
              <a:rPr lang="bg-BG" dirty="0"/>
              <a:t>базите от данни. Типове </a:t>
            </a:r>
            <a:r>
              <a:rPr lang="bg-BG" dirty="0" smtClean="0"/>
              <a:t>данни</a:t>
            </a:r>
          </a:p>
          <a:p>
            <a:pPr lvl="1"/>
            <a:r>
              <a:rPr lang="bg-BG" dirty="0" smtClean="0"/>
              <a:t>Език </a:t>
            </a:r>
            <a:r>
              <a:rPr lang="en-US" dirty="0"/>
              <a:t>SQL.</a:t>
            </a:r>
            <a:r>
              <a:rPr lang="bg-BG" dirty="0"/>
              <a:t> Видове </a:t>
            </a:r>
            <a:r>
              <a:rPr lang="en-US" dirty="0"/>
              <a:t>SQL </a:t>
            </a:r>
            <a:r>
              <a:rPr lang="bg-BG" dirty="0"/>
              <a:t>команди и </a:t>
            </a:r>
            <a:r>
              <a:rPr lang="bg-BG" dirty="0" smtClean="0"/>
              <a:t>заявки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80556526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pPr marL="514350" indent="-514350">
              <a:buSzPct val="100000"/>
              <a:buFont typeface="+mj-lt"/>
              <a:buAutoNum type="arabicPeriod" startAt="10"/>
            </a:pPr>
            <a:r>
              <a:rPr lang="en-US" dirty="0" smtClean="0"/>
              <a:t> </a:t>
            </a:r>
            <a:r>
              <a:rPr lang="ru-RU" dirty="0" smtClean="0"/>
              <a:t>Модел за база данни при който данните се съхраняват в предварително определена йерархия се нарича: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мрежов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релационен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йерархичен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дървовиден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467544" y="3857628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746523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>
                <a:hlinkClick r:id="rId2"/>
              </a:rPr>
              <a:t>Информация:</a:t>
            </a:r>
            <a:endParaRPr lang="en-US" dirty="0" smtClean="0"/>
          </a:p>
          <a:p>
            <a:r>
              <a:rPr lang="ru-RU" sz="1400" dirty="0" err="1" smtClean="0"/>
              <a:t>Йерархичните</a:t>
            </a:r>
            <a:r>
              <a:rPr lang="ru-RU" sz="1400" dirty="0" smtClean="0"/>
              <a:t> бази данни са един от типовете бази данни, </a:t>
            </a:r>
          </a:p>
          <a:p>
            <a:r>
              <a:rPr lang="ru-RU" sz="1400" dirty="0" smtClean="0"/>
              <a:t>при който данните се съхраняват в предварително определена йерархия, т.е. в дървовидна структура от </a:t>
            </a:r>
            <a:r>
              <a:rPr lang="ru-RU" sz="1400" dirty="0" err="1" smtClean="0"/>
              <a:t>данни</a:t>
            </a:r>
            <a:endParaRPr lang="ru-RU" sz="1400" dirty="0" smtClean="0"/>
          </a:p>
          <a:p>
            <a:r>
              <a:rPr lang="ru-RU" sz="1400" dirty="0" smtClean="0"/>
              <a:t>Една релация от базата данни се представя във вид на таблица, </a:t>
            </a:r>
          </a:p>
          <a:p>
            <a:r>
              <a:rPr lang="ru-RU" sz="1400" dirty="0" smtClean="0"/>
              <a:t>в която всеки ред представлява отделен запис от таблицата и отговаря на един екземпляр на класа,</a:t>
            </a:r>
          </a:p>
          <a:p>
            <a:r>
              <a:rPr lang="ru-RU" sz="1400" dirty="0" smtClean="0"/>
              <a:t> а всяка колона е отделен атрибут на класа. </a:t>
            </a:r>
          </a:p>
          <a:p>
            <a:r>
              <a:rPr lang="ru-RU" sz="1400" dirty="0" smtClean="0"/>
              <a:t>Отделните таблици се свързват помежду си в отношение от вида "едно към много" (1:N), </a:t>
            </a:r>
          </a:p>
          <a:p>
            <a:r>
              <a:rPr lang="ru-RU" sz="1400" dirty="0" smtClean="0"/>
              <a:t>т.е. "родител / наследник", и в частност в отношение "едно към едно" (1:1). </a:t>
            </a:r>
          </a:p>
          <a:p>
            <a:r>
              <a:rPr lang="ru-RU" sz="1400" dirty="0" smtClean="0"/>
              <a:t>При отношение от вида 1:N един запис от първата таблица може да се свърже с много </a:t>
            </a:r>
          </a:p>
          <a:p>
            <a:r>
              <a:rPr lang="ru-RU" sz="1400" dirty="0" smtClean="0"/>
              <a:t>записи от втората таблица, но един запис от втората таблица може да се свърже </a:t>
            </a:r>
          </a:p>
          <a:p>
            <a:r>
              <a:rPr lang="ru-RU" sz="1400" dirty="0" smtClean="0"/>
              <a:t>само с един запис от първата. Връзката между таблиците се реализира </a:t>
            </a:r>
          </a:p>
          <a:p>
            <a:r>
              <a:rPr lang="ru-RU" sz="1400" dirty="0" smtClean="0"/>
              <a:t>посредством указател или чрез физическата подредба на записите в паметта, </a:t>
            </a:r>
          </a:p>
          <a:p>
            <a:r>
              <a:rPr lang="ru-RU" sz="1400" dirty="0" smtClean="0"/>
              <a:t>а достъпът до данните се осъществява, като се започва от корена и се обхожда </a:t>
            </a:r>
          </a:p>
          <a:p>
            <a:r>
              <a:rPr lang="ru-RU" sz="1400" dirty="0" smtClean="0"/>
              <a:t>дървото надолу до откриване на търсените данни.</a:t>
            </a:r>
            <a:endParaRPr lang="bg-BG" sz="1400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054666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419600"/>
            <a:ext cx="7924800" cy="685800"/>
          </a:xfrm>
        </p:spPr>
        <p:txBody>
          <a:bodyPr/>
          <a:lstStyle/>
          <a:p>
            <a:r>
              <a:rPr lang="bg-BG" dirty="0" smtClean="0"/>
              <a:t>Информационни системи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5526879"/>
            <a:ext cx="7924800" cy="569120"/>
          </a:xfrm>
        </p:spPr>
        <p:txBody>
          <a:bodyPr/>
          <a:lstStyle/>
          <a:p>
            <a:r>
              <a:rPr lang="en-US" dirty="0" smtClean="0"/>
              <a:t>ERP, CRM, BI</a:t>
            </a:r>
            <a:r>
              <a:rPr lang="bg-BG" dirty="0" smtClean="0"/>
              <a:t>, </a:t>
            </a:r>
            <a:r>
              <a:rPr lang="en-US" dirty="0" smtClean="0"/>
              <a:t>BPM, FMIS, CAD/CAM, CMS, </a:t>
            </a:r>
            <a:r>
              <a:rPr lang="bg-BG" dirty="0" smtClean="0"/>
              <a:t>софтуерни архитектури</a:t>
            </a:r>
            <a:endParaRPr lang="en-US" dirty="0"/>
          </a:p>
        </p:txBody>
      </p:sp>
      <p:pic>
        <p:nvPicPr>
          <p:cNvPr id="32770" name="Picture 2" descr="http://www.tepco.co.jp/en/corpinfo/consultant/images/c31-0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957562" y="959938"/>
            <a:ext cx="5205238" cy="2918824"/>
          </a:xfrm>
          <a:prstGeom prst="roundRect">
            <a:avLst>
              <a:gd name="adj" fmla="val 4093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xmlns="" val="738514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mtClean="0"/>
              <a:t>Информационни системи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bg-BG" sz="3000" dirty="0" smtClean="0"/>
              <a:t>Въпросите от този раздел по конспект обхващат следните области:</a:t>
            </a:r>
          </a:p>
          <a:p>
            <a:pPr lvl="1">
              <a:lnSpc>
                <a:spcPct val="100000"/>
              </a:lnSpc>
            </a:pPr>
            <a:r>
              <a:rPr lang="bg-BG" sz="2800" dirty="0"/>
              <a:t>Информационни системи. Класифициране (за управление на организация – ERP, за управление на производство, за връзки с клиенти и доставчици – CRM, за отчети, анализи и прогнози – </a:t>
            </a:r>
            <a:r>
              <a:rPr lang="en-US" sz="2800" dirty="0"/>
              <a:t>BI, </a:t>
            </a:r>
            <a:r>
              <a:rPr lang="bg-BG" sz="2800" dirty="0"/>
              <a:t>за решаване на конкретни проблеми, ...). Жизнен цикъл (основни етапи в създаването и използването). Основни функции и задачи. Системни архитектури – двуслойна (клиент/сървър), трислойна, </a:t>
            </a:r>
            <a:r>
              <a:rPr lang="bg-BG" sz="2800" dirty="0" err="1"/>
              <a:t>N-слойна</a:t>
            </a:r>
            <a:r>
              <a:rPr lang="bg-BG" sz="2800" dirty="0"/>
              <a:t> (разпределена), </a:t>
            </a:r>
            <a:r>
              <a:rPr lang="en-US" sz="2800" dirty="0"/>
              <a:t>cloud computing</a:t>
            </a:r>
            <a:r>
              <a:rPr lang="bg-BG" sz="2800" dirty="0" smtClean="0"/>
              <a:t>.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97131329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pPr marL="514350" indent="-514350">
              <a:buSzPct val="100000"/>
              <a:buFont typeface="+mj-lt"/>
              <a:buAutoNum type="arabicPeriod" startAt="11"/>
            </a:pPr>
            <a:r>
              <a:rPr lang="en-US" dirty="0" smtClean="0"/>
              <a:t> </a:t>
            </a:r>
            <a:r>
              <a:rPr lang="bg-BG" dirty="0" smtClean="0"/>
              <a:t>Кои са стъпките в развитието на жизненият цикъл на информационните системи</a:t>
            </a:r>
            <a:r>
              <a:rPr lang="en-US" dirty="0" smtClean="0"/>
              <a:t>?</a:t>
            </a:r>
          </a:p>
          <a:p>
            <a:pPr marL="871538" lvl="1" indent="-514350">
              <a:buFont typeface="+mj-lt"/>
              <a:buAutoNum type="alphaLcParenR"/>
            </a:pPr>
            <a:r>
              <a:rPr lang="bg-BG" sz="2400" dirty="0" smtClean="0"/>
              <a:t>Планиране, Анализ, Дизайн, Изпълнение, Поддръжка</a:t>
            </a:r>
          </a:p>
          <a:p>
            <a:pPr marL="871538" lvl="1" indent="-514350">
              <a:buFont typeface="+mj-lt"/>
              <a:buAutoNum type="alphaLcParenR"/>
            </a:pPr>
            <a:r>
              <a:rPr lang="bg-BG" sz="2400" dirty="0" smtClean="0"/>
              <a:t>Дизайн, Изпълнение, Планиране, Анализ, Поддръжка</a:t>
            </a:r>
          </a:p>
          <a:p>
            <a:pPr marL="871538" lvl="1" indent="-514350">
              <a:buFont typeface="+mj-lt"/>
              <a:buAutoNum type="alphaLcParenR"/>
            </a:pPr>
            <a:r>
              <a:rPr lang="bg-BG" sz="2400" dirty="0" smtClean="0"/>
              <a:t>Планиране,  Дизайн, Анализ, Изпълнение, Поддръжка</a:t>
            </a:r>
          </a:p>
          <a:p>
            <a:pPr marL="871538" lvl="1" indent="-514350">
              <a:buFont typeface="+mj-lt"/>
              <a:buAutoNum type="alphaLcParenR"/>
            </a:pPr>
            <a:r>
              <a:rPr lang="bg-BG" sz="2400" dirty="0" smtClean="0"/>
              <a:t>Анализ, Дизайн, Планиране, Изпълнение, Поддръжка</a:t>
            </a:r>
          </a:p>
          <a:p>
            <a:pPr marL="871538" lvl="1" indent="-514350">
              <a:buFont typeface="+mj-lt"/>
              <a:buAutoNum type="alphaLcParenR"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06016" y="2531368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173315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>
                <a:hlinkClick r:id="rId2"/>
              </a:rPr>
              <a:t>Информация:</a:t>
            </a:r>
            <a:endParaRPr lang="en-US" smtClean="0"/>
          </a:p>
          <a:p>
            <a:endParaRPr lang="en-US" dirty="0" smtClean="0"/>
          </a:p>
          <a:p>
            <a:r>
              <a:rPr lang="bg-BG" sz="2600" dirty="0" smtClean="0"/>
              <a:t>Жизненият цикъл на информационните системи се състои в планиране, анализиране, дизайн, изпълнение и поддръжка на системата.</a:t>
            </a:r>
          </a:p>
          <a:p>
            <a:r>
              <a:rPr lang="ru-RU" sz="2600" dirty="0" err="1" smtClean="0"/>
              <a:t>Концепцията</a:t>
            </a:r>
            <a:r>
              <a:rPr lang="ru-RU" sz="2600" dirty="0" smtClean="0"/>
              <a:t> за </a:t>
            </a:r>
            <a:r>
              <a:rPr lang="ru-RU" sz="2600" dirty="0" err="1" smtClean="0"/>
              <a:t>жизнения</a:t>
            </a:r>
            <a:r>
              <a:rPr lang="ru-RU" sz="2600" dirty="0" smtClean="0"/>
              <a:t> </a:t>
            </a:r>
            <a:r>
              <a:rPr lang="ru-RU" sz="2600" dirty="0" err="1" smtClean="0"/>
              <a:t>цикъл</a:t>
            </a:r>
            <a:r>
              <a:rPr lang="ru-RU" sz="2600" dirty="0" smtClean="0"/>
              <a:t> на </a:t>
            </a:r>
            <a:r>
              <a:rPr lang="ru-RU" sz="2600" dirty="0" err="1" smtClean="0"/>
              <a:t>информационните</a:t>
            </a:r>
            <a:r>
              <a:rPr lang="ru-RU" sz="2600" dirty="0" smtClean="0"/>
              <a:t> </a:t>
            </a:r>
            <a:r>
              <a:rPr lang="ru-RU" sz="2600" dirty="0" err="1" smtClean="0"/>
              <a:t>системи</a:t>
            </a:r>
            <a:r>
              <a:rPr lang="ru-RU" sz="2600" dirty="0" smtClean="0"/>
              <a:t> се </a:t>
            </a:r>
            <a:r>
              <a:rPr lang="ru-RU" sz="2600" dirty="0" err="1" smtClean="0"/>
              <a:t>отнася</a:t>
            </a:r>
            <a:r>
              <a:rPr lang="ru-RU" sz="2600" dirty="0" smtClean="0"/>
              <a:t> до набор от </a:t>
            </a:r>
            <a:r>
              <a:rPr lang="ru-RU" sz="2600" dirty="0" err="1" smtClean="0"/>
              <a:t>хардуерни</a:t>
            </a:r>
            <a:r>
              <a:rPr lang="ru-RU" sz="2600" dirty="0" smtClean="0"/>
              <a:t> и </a:t>
            </a:r>
            <a:r>
              <a:rPr lang="ru-RU" sz="2600" dirty="0" err="1" smtClean="0"/>
              <a:t>софтуерни</a:t>
            </a:r>
            <a:r>
              <a:rPr lang="ru-RU" sz="2600" dirty="0" smtClean="0"/>
              <a:t> конфигурации, </a:t>
            </a:r>
            <a:r>
              <a:rPr lang="ru-RU" sz="2600" dirty="0" err="1" smtClean="0"/>
              <a:t>като</a:t>
            </a:r>
            <a:r>
              <a:rPr lang="ru-RU" sz="2600" dirty="0" smtClean="0"/>
              <a:t> </a:t>
            </a:r>
            <a:r>
              <a:rPr lang="ru-RU" sz="2600" dirty="0" err="1" smtClean="0"/>
              <a:t>системата</a:t>
            </a:r>
            <a:r>
              <a:rPr lang="ru-RU" sz="2600" dirty="0" smtClean="0"/>
              <a:t> </a:t>
            </a:r>
            <a:r>
              <a:rPr lang="ru-RU" sz="2600" dirty="0" err="1" smtClean="0"/>
              <a:t>може</a:t>
            </a:r>
            <a:r>
              <a:rPr lang="ru-RU" sz="2600" dirty="0" smtClean="0"/>
              <a:t> да се </a:t>
            </a:r>
            <a:r>
              <a:rPr lang="ru-RU" sz="2600" dirty="0" err="1" smtClean="0"/>
              <a:t>състои</a:t>
            </a:r>
            <a:r>
              <a:rPr lang="ru-RU" sz="2600" dirty="0" smtClean="0"/>
              <a:t> само от </a:t>
            </a:r>
            <a:r>
              <a:rPr lang="ru-RU" sz="2600" dirty="0" err="1" smtClean="0"/>
              <a:t>хардуер</a:t>
            </a:r>
            <a:r>
              <a:rPr lang="ru-RU" sz="2600" dirty="0" smtClean="0"/>
              <a:t>, само </a:t>
            </a:r>
            <a:r>
              <a:rPr lang="ru-RU" sz="2600" dirty="0" err="1" smtClean="0"/>
              <a:t>софтуер</a:t>
            </a:r>
            <a:r>
              <a:rPr lang="ru-RU" sz="2600" dirty="0" smtClean="0"/>
              <a:t>, или комбинация от </a:t>
            </a:r>
            <a:r>
              <a:rPr lang="ru-RU" sz="2600" dirty="0" err="1" smtClean="0"/>
              <a:t>двете</a:t>
            </a:r>
            <a:r>
              <a:rPr lang="ru-RU" sz="2600" dirty="0" smtClean="0"/>
              <a:t>.</a:t>
            </a:r>
            <a:endParaRPr lang="en-US" sz="2600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>
              <a:buNone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704220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3464720"/>
            <a:ext cx="7924800" cy="1295400"/>
          </a:xfrm>
        </p:spPr>
        <p:txBody>
          <a:bodyPr/>
          <a:lstStyle/>
          <a:p>
            <a:r>
              <a:rPr lang="bg-BG" dirty="0" smtClean="0"/>
              <a:t>Сигурност и защита на информацията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4912520"/>
            <a:ext cx="7924800" cy="1564480"/>
          </a:xfrm>
        </p:spPr>
        <p:txBody>
          <a:bodyPr/>
          <a:lstStyle/>
          <a:p>
            <a:r>
              <a:rPr lang="bg-BG" dirty="0" smtClean="0"/>
              <a:t>Симетрични </a:t>
            </a:r>
            <a:r>
              <a:rPr lang="bg-BG" smtClean="0"/>
              <a:t>и асиметрични </a:t>
            </a:r>
            <a:r>
              <a:rPr lang="bg-BG" dirty="0" smtClean="0"/>
              <a:t>кодиращи алгоритми, криптографско хеширане, електронен подпис, цифрови сертификати</a:t>
            </a:r>
            <a:endParaRPr lang="en-US" dirty="0"/>
          </a:p>
        </p:txBody>
      </p:sp>
      <p:pic>
        <p:nvPicPr>
          <p:cNvPr id="33794" name="Picture 2" descr="http://www.cat.aum.edu/uploadedfile/cysec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21448111">
            <a:off x="3347249" y="567795"/>
            <a:ext cx="5060654" cy="2389316"/>
          </a:xfrm>
          <a:prstGeom prst="roundRect">
            <a:avLst>
              <a:gd name="adj" fmla="val 6208"/>
            </a:avLst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3796" name="Picture 4" descr="http://www.onixnet.com/IBM_ISS/images/lock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242808">
            <a:off x="670559" y="1135718"/>
            <a:ext cx="2330967" cy="1809927"/>
          </a:xfrm>
          <a:prstGeom prst="roundRect">
            <a:avLst>
              <a:gd name="adj" fmla="val 8259"/>
            </a:avLst>
          </a:prstGeom>
          <a:noFill/>
          <a:ln>
            <a:solidFill>
              <a:schemeClr val="accent5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405869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152400"/>
            <a:ext cx="7086600" cy="914400"/>
          </a:xfrm>
        </p:spPr>
        <p:txBody>
          <a:bodyPr/>
          <a:lstStyle/>
          <a:p>
            <a:r>
              <a:rPr lang="bg-BG" dirty="0"/>
              <a:t>Сигурност и защита на информацията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19200"/>
            <a:ext cx="8686800" cy="5486400"/>
          </a:xfrm>
        </p:spPr>
        <p:txBody>
          <a:bodyPr/>
          <a:lstStyle/>
          <a:p>
            <a:pPr>
              <a:lnSpc>
                <a:spcPts val="3700"/>
              </a:lnSpc>
            </a:pPr>
            <a:r>
              <a:rPr lang="bg-BG" dirty="0" smtClean="0"/>
              <a:t>Въпросите от този раздел по конспект обхващат следните области:</a:t>
            </a:r>
          </a:p>
          <a:p>
            <a:pPr lvl="1">
              <a:lnSpc>
                <a:spcPts val="3700"/>
              </a:lnSpc>
            </a:pPr>
            <a:r>
              <a:rPr lang="bg-BG" dirty="0"/>
              <a:t>Сигурност и защита на информацията. Методи и алгоритми за кодиране: симетрични криптографски алгоритми – DES, 3DES; асиметрични криптографски алгоритми (с публичен и частен ключ) – RSA, DSA. Криптографски хеширащи алгоритми – SHA-1, MD5. Електронен подпис. Инфраструктура на публичния ключ (</a:t>
            </a:r>
            <a:r>
              <a:rPr lang="en-US" dirty="0"/>
              <a:t>PKI). </a:t>
            </a:r>
            <a:r>
              <a:rPr lang="bg-BG" dirty="0"/>
              <a:t>Цифрови сертификати</a:t>
            </a:r>
            <a:r>
              <a:rPr lang="bg-BG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85297882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pPr marL="514350" indent="-514350">
              <a:buSzPct val="100000"/>
              <a:buFont typeface="+mj-lt"/>
              <a:buAutoNum type="arabicPeriod" startAt="12"/>
            </a:pPr>
            <a:r>
              <a:rPr lang="en-US" dirty="0" smtClean="0"/>
              <a:t> </a:t>
            </a:r>
            <a:r>
              <a:rPr lang="ru-RU" dirty="0" smtClean="0"/>
              <a:t>Какво обозначаваме със съкращението 3DES?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sz="2400" dirty="0" smtClean="0"/>
              <a:t> поколение за 3</a:t>
            </a:r>
            <a:r>
              <a:rPr lang="en-US" sz="2400" dirty="0" smtClean="0"/>
              <a:t>D </a:t>
            </a:r>
            <a:r>
              <a:rPr lang="bg-BG" sz="2400" dirty="0" smtClean="0"/>
              <a:t>мултимедия</a:t>
            </a:r>
            <a:endParaRPr lang="en-US" sz="2400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sz="2400" dirty="0" smtClean="0"/>
              <a:t>алгоритъм за симетрично криптиране</a:t>
            </a:r>
            <a:endParaRPr lang="en-US" sz="2400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sz="2400" dirty="0" smtClean="0"/>
              <a:t>програма за дизайн</a:t>
            </a:r>
            <a:endParaRPr lang="en-US" sz="2400" dirty="0" smtClean="0"/>
          </a:p>
          <a:p>
            <a:pPr marL="871538" lvl="1" indent="-514350">
              <a:buFont typeface="+mj-lt"/>
              <a:buAutoNum type="alphaLcParenR"/>
            </a:pPr>
            <a:r>
              <a:rPr lang="ru-RU" sz="2400" dirty="0" smtClean="0"/>
              <a:t>кабел за данни, свързващ компютър с външно устройство</a:t>
            </a:r>
            <a:endParaRPr lang="en-US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49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00034" y="2571744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144100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>
                <a:hlinkClick r:id="rId2"/>
              </a:rPr>
              <a:t>Информация</a:t>
            </a:r>
            <a:endParaRPr lang="en-US" dirty="0" smtClean="0"/>
          </a:p>
          <a:p>
            <a:r>
              <a:rPr lang="ru-RU" dirty="0" smtClean="0"/>
              <a:t>В работата с компютър терминът </a:t>
            </a:r>
            <a:r>
              <a:rPr lang="en-US" dirty="0" smtClean="0"/>
              <a:t> </a:t>
            </a:r>
            <a:r>
              <a:rPr lang="ru-RU" dirty="0" smtClean="0"/>
              <a:t>Чипсет обинковено означава "набор от специализирани чипове", седящи на дънната платка или разширителна платка. В персоналните компютри (ПК), базирани на Интел Пентиум архитектурата, терминът засяга често специфична група чипове на дънната платка: Северен Мост (Northbridge) и Южен мост (Southbridge).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700635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>
                <a:hlinkClick r:id="rId2"/>
              </a:rPr>
              <a:t>Информация:</a:t>
            </a:r>
            <a:endParaRPr lang="en-US" dirty="0" smtClean="0"/>
          </a:p>
          <a:p>
            <a:endParaRPr lang="bg-BG" dirty="0" smtClean="0"/>
          </a:p>
          <a:p>
            <a:r>
              <a:rPr lang="en-US" sz="2600" dirty="0" smtClean="0"/>
              <a:t>3DES (Triple Data Encryption Algorithm) </a:t>
            </a:r>
            <a:r>
              <a:rPr lang="bg-BG" sz="2600" dirty="0" smtClean="0"/>
              <a:t>е симетричен криптографски алгоритъм, при който на всеки блок данни се прилага трикратно алгоритъма </a:t>
            </a:r>
            <a:r>
              <a:rPr lang="en-US" sz="2600" dirty="0" smtClean="0"/>
              <a:t>DES (Data Encryption Standard)</a:t>
            </a:r>
          </a:p>
          <a:p>
            <a:r>
              <a:rPr lang="en-US" sz="2600" dirty="0" smtClean="0"/>
              <a:t>In cryptography, Triple DES is the common name for the Triple Data Encryption Algorithm (TDEA or Triple DEA) symmetric-key block cipher, which applies the Data Encryption Standard (DES) cipher algorithm three times to each data block.</a:t>
            </a:r>
          </a:p>
          <a:p>
            <a:endParaRPr lang="bg-BG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482029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114800"/>
            <a:ext cx="7924800" cy="685800"/>
          </a:xfrm>
        </p:spPr>
        <p:txBody>
          <a:bodyPr/>
          <a:lstStyle/>
          <a:p>
            <a:r>
              <a:rPr lang="bg-BG" dirty="0" smtClean="0"/>
              <a:t>Презентационни системи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4988720"/>
            <a:ext cx="7924800" cy="1412080"/>
          </a:xfrm>
        </p:spPr>
        <p:txBody>
          <a:bodyPr/>
          <a:lstStyle/>
          <a:p>
            <a:r>
              <a:rPr lang="bg-BG" dirty="0" smtClean="0"/>
              <a:t>Софтуер за презентации, изготвяне на презентации, слайдове, ефекти, бележки, цветове, изображения, звук, видео</a:t>
            </a:r>
            <a:endParaRPr lang="en-US" dirty="0"/>
          </a:p>
        </p:txBody>
      </p:sp>
      <p:pic>
        <p:nvPicPr>
          <p:cNvPr id="35842" name="Picture 2" descr="http://obamapacman.com/wp-content/uploads/2010/01/58.-Keynote-powerpoint-compatible-presentation-software-on-Apple-iPad-tablet-Apple-Senior-VP-Philip-W.-Schiller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 bwMode="auto">
          <a:xfrm>
            <a:off x="2139245" y="1008344"/>
            <a:ext cx="4871156" cy="2726902"/>
          </a:xfrm>
          <a:prstGeom prst="roundRect">
            <a:avLst>
              <a:gd name="adj" fmla="val 5854"/>
            </a:avLst>
          </a:prstGeom>
          <a:noFill/>
          <a:ln>
            <a:solidFill>
              <a:schemeClr val="bg1">
                <a:lumMod val="65000"/>
                <a:lumOff val="35000"/>
              </a:schemeClr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5845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01133" y="1600200"/>
            <a:ext cx="1958745" cy="1987550"/>
          </a:xfrm>
          <a:prstGeom prst="rect">
            <a:avLst/>
          </a:prstGeom>
          <a:noFill/>
          <a:ln>
            <a:noFill/>
          </a:ln>
          <a:effectLst>
            <a:glow rad="381000">
              <a:schemeClr val="accent2">
                <a:lumMod val="75000"/>
                <a:alpha val="25000"/>
              </a:schemeClr>
            </a:glow>
            <a:outerShdw dist="35921" dir="2700000" algn="ctr" rotWithShape="0">
              <a:schemeClr val="bg2"/>
            </a:outerShdw>
            <a:softEdge rad="38100"/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48" name="Picture 8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 bwMode="auto">
          <a:xfrm rot="21300921">
            <a:off x="6589560" y="804532"/>
            <a:ext cx="1945756" cy="1817559"/>
          </a:xfrm>
          <a:prstGeom prst="rect">
            <a:avLst/>
          </a:prstGeom>
          <a:noFill/>
          <a:ln>
            <a:noFill/>
          </a:ln>
          <a:effectLst>
            <a:glow rad="381000">
              <a:schemeClr val="accent2">
                <a:lumMod val="75000"/>
                <a:alpha val="25000"/>
              </a:schemeClr>
            </a:glow>
            <a:outerShdw dist="35921" dir="2700000" algn="ctr" rotWithShape="0">
              <a:schemeClr val="bg2"/>
            </a:outerShdw>
            <a:softEdge rad="38100"/>
          </a:effectLst>
          <a:scene3d>
            <a:camera prst="perspectiveHeroicExtremeLeftFacing"/>
            <a:lightRig rig="threePt" dir="t"/>
          </a:scene3d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51" name="Picture 11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21173643">
            <a:off x="6452802" y="2789444"/>
            <a:ext cx="1340685" cy="1222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3344795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Презентационни системи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6388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bg-BG" dirty="0" smtClean="0"/>
              <a:t>Въпросите от този раздел по конспект обхващат следните области:</a:t>
            </a:r>
          </a:p>
          <a:p>
            <a:pPr lvl="1">
              <a:lnSpc>
                <a:spcPct val="100000"/>
              </a:lnSpc>
            </a:pPr>
            <a:r>
              <a:rPr lang="bg-BG" dirty="0"/>
              <a:t>Презентиране на информация чрез средствата на информационните технологии. Компютърна презентация – слайд, ефекти, бележки, цветова схема, </a:t>
            </a:r>
            <a:r>
              <a:rPr lang="bg-BG" dirty="0" smtClean="0"/>
              <a:t>шаблони</a:t>
            </a:r>
          </a:p>
          <a:p>
            <a:pPr lvl="1">
              <a:lnSpc>
                <a:spcPct val="100000"/>
              </a:lnSpc>
            </a:pPr>
            <a:r>
              <a:rPr lang="bg-BG" dirty="0" smtClean="0"/>
              <a:t>Дизайн </a:t>
            </a:r>
            <a:r>
              <a:rPr lang="bg-BG" dirty="0"/>
              <a:t>на презентационни материали – използване на цветове, текст, изображения, звук, анимация и </a:t>
            </a:r>
            <a:r>
              <a:rPr lang="bg-BG" dirty="0" smtClean="0"/>
              <a:t>видео</a:t>
            </a:r>
          </a:p>
          <a:p>
            <a:pPr lvl="1">
              <a:lnSpc>
                <a:spcPct val="100000"/>
              </a:lnSpc>
            </a:pPr>
            <a:r>
              <a:rPr lang="bg-BG" dirty="0" smtClean="0"/>
              <a:t>Софтуер </a:t>
            </a:r>
            <a:r>
              <a:rPr lang="bg-BG" dirty="0"/>
              <a:t>за презентации (презентационни системи</a:t>
            </a:r>
            <a:r>
              <a:rPr lang="bg-BG" dirty="0" smtClean="0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85565496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pPr marL="514350" indent="-514350">
              <a:buSzPct val="100000"/>
              <a:buFont typeface="+mj-lt"/>
              <a:buAutoNum type="arabicPeriod" startAt="13"/>
            </a:pPr>
            <a:r>
              <a:rPr lang="en-US" dirty="0" smtClean="0"/>
              <a:t> </a:t>
            </a:r>
            <a:r>
              <a:rPr lang="bg-BG" dirty="0" smtClean="0"/>
              <a:t>Кое от изброените не е софтуер за презентации</a:t>
            </a:r>
            <a:r>
              <a:rPr lang="en-US" dirty="0" smtClean="0"/>
              <a:t>?</a:t>
            </a:r>
            <a:endParaRPr lang="bg-BG" dirty="0" smtClean="0"/>
          </a:p>
          <a:p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sz="2400" dirty="0" smtClean="0"/>
              <a:t>Microsoft Power Point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sz="2400" dirty="0" smtClean="0"/>
              <a:t>Apple Keynote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sz="2400" dirty="0" smtClean="0"/>
              <a:t>Apple </a:t>
            </a:r>
            <a:r>
              <a:rPr lang="en-US" sz="2400" dirty="0" err="1" smtClean="0"/>
              <a:t>iCloud</a:t>
            </a:r>
            <a:endParaRPr lang="en-US" sz="2400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sz="2400" dirty="0" smtClean="0"/>
              <a:t>Slide Rocket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53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00034" y="3786190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786522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SzPct val="100000"/>
              <a:buFont typeface="+mj-lt"/>
              <a:buAutoNum type="alphaLcParenR"/>
            </a:pPr>
            <a:r>
              <a:rPr lang="bg-BG" sz="1300" dirty="0" smtClean="0"/>
              <a:t>Microsoft PowerPoint е програма за изработване на презентации, направена от</a:t>
            </a:r>
            <a:r>
              <a:rPr lang="en-US" sz="1300" dirty="0" smtClean="0"/>
              <a:t> </a:t>
            </a:r>
            <a:r>
              <a:rPr lang="bg-BG" sz="1300" dirty="0" smtClean="0">
                <a:hlinkClick r:id="rId2" tooltip="Microsoft"/>
              </a:rPr>
              <a:t>Microsoft</a:t>
            </a:r>
            <a:r>
              <a:rPr lang="bg-BG" sz="1300" dirty="0" smtClean="0"/>
              <a:t>. Тя е част от </a:t>
            </a:r>
            <a:r>
              <a:rPr lang="bg-BG" sz="1300" dirty="0" smtClean="0">
                <a:hlinkClick r:id="rId3" tooltip="Microsoft Office"/>
              </a:rPr>
              <a:t>Microsoft Office</a:t>
            </a:r>
            <a:r>
              <a:rPr lang="bg-BG" sz="1300" dirty="0" smtClean="0"/>
              <a:t> пакета. Работи под </a:t>
            </a:r>
            <a:r>
              <a:rPr lang="bg-BG" sz="1300" dirty="0" smtClean="0">
                <a:hlinkClick r:id="rId4" tooltip="Microsoft Windows"/>
              </a:rPr>
              <a:t>Microsoft Windows</a:t>
            </a:r>
            <a:r>
              <a:rPr lang="bg-BG" sz="1300" dirty="0" smtClean="0"/>
              <a:t> и </a:t>
            </a:r>
            <a:r>
              <a:rPr lang="bg-BG" sz="1300" dirty="0" smtClean="0">
                <a:hlinkClick r:id="rId5" tooltip="Mac OS"/>
              </a:rPr>
              <a:t>Mac OS</a:t>
            </a:r>
            <a:r>
              <a:rPr lang="bg-BG" sz="1300" dirty="0" smtClean="0"/>
              <a:t>. Използва се от фирми, преподаватели, студенти и др. От Microsoft Office 2003, Microsoft започват да го усъвършенстват, като вече го има в почти всеки </a:t>
            </a:r>
            <a:r>
              <a:rPr lang="bg-BG" sz="1300" dirty="0" smtClean="0">
                <a:hlinkClick r:id="rId6" tooltip="Офис пакет (страницата не съществува)"/>
              </a:rPr>
              <a:t>офис пакет</a:t>
            </a:r>
            <a:r>
              <a:rPr lang="bg-BG" sz="1300" dirty="0" smtClean="0"/>
              <a:t>. Започват да го наричат Microsoft Office PowerPoint, вместо Microsoft PowerPoint. Като част от Microsoft Office, PowerPoint е най-използваната програма в света за презентации.</a:t>
            </a:r>
          </a:p>
          <a:p>
            <a:pPr lvl="1">
              <a:buSzPct val="100000"/>
              <a:buFont typeface="Arial" pitchFamily="34" charset="0"/>
              <a:buChar char="•"/>
            </a:pPr>
            <a:r>
              <a:rPr lang="bg-BG" sz="1300" u="sng" dirty="0" smtClean="0">
                <a:hlinkClick r:id="rId7"/>
              </a:rPr>
              <a:t>http://bg.wikipedia.org/wiki/Microsoft_PowerPoint</a:t>
            </a:r>
            <a:endParaRPr lang="bg-BG" sz="1300" dirty="0" smtClean="0"/>
          </a:p>
          <a:p>
            <a:pPr>
              <a:buSzPct val="100000"/>
              <a:buFont typeface="+mj-lt"/>
              <a:buAutoNum type="alphaLcParenR"/>
            </a:pPr>
            <a:r>
              <a:rPr lang="bg-BG" sz="1300" dirty="0" smtClean="0"/>
              <a:t>Keynote е програме за изработване на презентации, част от </a:t>
            </a:r>
            <a:r>
              <a:rPr lang="bg-BG" sz="1300" dirty="0" smtClean="0">
                <a:hlinkClick r:id="rId8" tooltip="IWork"/>
              </a:rPr>
              <a:t>iWork</a:t>
            </a:r>
            <a:r>
              <a:rPr lang="en-US" sz="1300" dirty="0" smtClean="0"/>
              <a:t> </a:t>
            </a:r>
            <a:r>
              <a:rPr lang="bg-BG" sz="1300" dirty="0" smtClean="0"/>
              <a:t>productivity suite by </a:t>
            </a:r>
            <a:r>
              <a:rPr lang="bg-BG" sz="1300" dirty="0" smtClean="0">
                <a:hlinkClick r:id="rId9" tooltip="Apple Inc."/>
              </a:rPr>
              <a:t>Apple Inc.</a:t>
            </a:r>
            <a:r>
              <a:rPr lang="bg-BG" sz="1300" dirty="0" smtClean="0"/>
              <a:t> Keynote 6.0 тръгва на 23 октомври 2013 и е най-новата версия за Mac. </a:t>
            </a:r>
          </a:p>
          <a:p>
            <a:pPr lvl="1">
              <a:buSzPct val="100000"/>
              <a:buFont typeface="Arial" pitchFamily="34" charset="0"/>
              <a:buChar char="•"/>
            </a:pPr>
            <a:r>
              <a:rPr lang="bg-BG" sz="1300" u="sng" dirty="0" smtClean="0">
                <a:hlinkClick r:id="rId10"/>
              </a:rPr>
              <a:t>http://en.wikipedia.org/wiki/Apple_Keynote</a:t>
            </a:r>
            <a:endParaRPr lang="bg-BG" sz="1300" dirty="0" smtClean="0"/>
          </a:p>
          <a:p>
            <a:pPr>
              <a:buSzPct val="100000"/>
              <a:buFont typeface="+mj-lt"/>
              <a:buAutoNum type="alphaLcParenR"/>
            </a:pPr>
            <a:r>
              <a:rPr lang="bg-BG" sz="1300" dirty="0" smtClean="0"/>
              <a:t>iCloud е </a:t>
            </a:r>
            <a:r>
              <a:rPr lang="bg-BG" sz="1300" dirty="0" smtClean="0">
                <a:hlinkClick r:id="rId11" tooltip="Облачна система (страницата не съществува)"/>
              </a:rPr>
              <a:t>облачна система</a:t>
            </a:r>
            <a:r>
              <a:rPr lang="bg-BG" sz="1300" dirty="0" smtClean="0"/>
              <a:t> за съхранение и обработка на данни от </a:t>
            </a:r>
            <a:r>
              <a:rPr lang="bg-BG" sz="1300" dirty="0" smtClean="0">
                <a:hlinkClick r:id="rId12" tooltip="Apple Inc"/>
              </a:rPr>
              <a:t>Apple Inc</a:t>
            </a:r>
            <a:r>
              <a:rPr lang="bg-BG" sz="1300" dirty="0" smtClean="0"/>
              <a:t>. Стартира на 12 октомври 2011. А от юли 2012 г. има повече от 150 милиона потребители. Услугата позволява на потребителите да съхраняват данни като музика,снимки, контакти и </a:t>
            </a:r>
            <a:r>
              <a:rPr lang="bg-BG" sz="1300" dirty="0" smtClean="0">
                <a:hlinkClick r:id="rId13" tooltip="IOS"/>
              </a:rPr>
              <a:t>IOS</a:t>
            </a:r>
            <a:r>
              <a:rPr lang="bg-BG" sz="1300" dirty="0" smtClean="0"/>
              <a:t> приложения на отдалечени компютърни сървъри за сваляне на множество IOS-базирани устройства работещи под IOS 5 или по-нова версия. Kакто и персонални компютри работещи под </a:t>
            </a:r>
            <a:r>
              <a:rPr lang="bg-BG" sz="1300" dirty="0" smtClean="0">
                <a:hlinkClick r:id="rId14" tooltip="OS X 10.7.2 &quot;Лион&quot; (страницата не съществува)"/>
              </a:rPr>
              <a:t>OS X 10.7.2 "Лион"</a:t>
            </a:r>
            <a:r>
              <a:rPr lang="bg-BG" sz="1300" dirty="0" smtClean="0"/>
              <a:t> или по-нова версия, както и </a:t>
            </a:r>
            <a:r>
              <a:rPr lang="bg-BG" sz="1300" dirty="0" smtClean="0">
                <a:hlinkClick r:id="rId4" tooltip="Microsoft Windows"/>
              </a:rPr>
              <a:t>Microsoft Windows</a:t>
            </a:r>
            <a:r>
              <a:rPr lang="bg-BG" sz="1300" dirty="0" smtClean="0"/>
              <a:t> (</a:t>
            </a:r>
            <a:r>
              <a:rPr lang="bg-BG" sz="1300" dirty="0" smtClean="0">
                <a:hlinkClick r:id="rId15" tooltip="Windows Vista"/>
              </a:rPr>
              <a:t>Windows Vista</a:t>
            </a:r>
            <a:r>
              <a:rPr lang="bg-BG" sz="1300" dirty="0" smtClean="0"/>
              <a:t> Service Pack 2 или по-нова врсия). Също така замества услугата Apple </a:t>
            </a:r>
            <a:r>
              <a:rPr lang="bg-BG" sz="1300" dirty="0" smtClean="0">
                <a:hlinkClick r:id="rId16" tooltip="MobileMe (страницата не съществува)"/>
              </a:rPr>
              <a:t>MobileMe</a:t>
            </a:r>
            <a:r>
              <a:rPr lang="bg-BG" sz="1300" dirty="0" smtClean="0"/>
              <a:t> , действайки като център за синхронизиране на данни за електронна поща, контакти, календари, отметки, бележки, напомняния (списъци със задачи), iWork документи, снимки и други данни. Услугата позволява на потребителите безжично да архивират техните IOS устройства в iCloud, вместо ръчно използвайки </a:t>
            </a:r>
            <a:r>
              <a:rPr lang="bg-BG" sz="1300" dirty="0" smtClean="0">
                <a:hlinkClick r:id="rId17" tooltip="ITunes"/>
              </a:rPr>
              <a:t>iTunes</a:t>
            </a:r>
            <a:r>
              <a:rPr lang="bg-BG" sz="1300" dirty="0" smtClean="0"/>
              <a:t>.</a:t>
            </a:r>
          </a:p>
          <a:p>
            <a:pPr lvl="1">
              <a:buSzPct val="100000"/>
              <a:buFont typeface="Arial" pitchFamily="34" charset="0"/>
              <a:buChar char="•"/>
            </a:pPr>
            <a:r>
              <a:rPr lang="bg-BG" sz="1300" u="sng" dirty="0" smtClean="0">
                <a:hlinkClick r:id="rId18"/>
              </a:rPr>
              <a:t>http://bg.wikipedia.org/wiki/ICloud</a:t>
            </a:r>
            <a:endParaRPr lang="bg-BG" sz="1300" dirty="0" smtClean="0"/>
          </a:p>
          <a:p>
            <a:pPr>
              <a:buSzPct val="100000"/>
              <a:buFont typeface="+mj-lt"/>
              <a:buAutoNum type="alphaLcParenR"/>
            </a:pPr>
            <a:r>
              <a:rPr lang="bg-BG" sz="1300" dirty="0" smtClean="0"/>
              <a:t>SlideRocket е онлайн платформа за презентации. SlideRocket се поддържа чрез </a:t>
            </a:r>
            <a:r>
              <a:rPr lang="bg-BG" sz="1300" dirty="0" smtClean="0">
                <a:hlinkClick r:id="rId19" tooltip="SaaS"/>
              </a:rPr>
              <a:t>SaaS</a:t>
            </a:r>
            <a:r>
              <a:rPr lang="bg-BG" sz="1300" dirty="0" smtClean="0"/>
              <a:t> model. </a:t>
            </a:r>
          </a:p>
          <a:p>
            <a:pPr lvl="1">
              <a:buSzPct val="100000"/>
              <a:buFont typeface="Arial" pitchFamily="34" charset="0"/>
              <a:buChar char="•"/>
            </a:pPr>
            <a:r>
              <a:rPr lang="bg-BG" sz="1300" u="sng" dirty="0" smtClean="0">
                <a:hlinkClick r:id="rId20"/>
              </a:rPr>
              <a:t>http://en.wikipedia.org/wiki/SlideRocket</a:t>
            </a:r>
            <a:endParaRPr lang="bg-BG" sz="1300" dirty="0" smtClean="0"/>
          </a:p>
          <a:p>
            <a:endParaRPr lang="bg-BG" dirty="0" smtClean="0"/>
          </a:p>
          <a:p>
            <a:pPr lvl="1"/>
            <a:endParaRPr lang="bg-BG" dirty="0" smtClean="0"/>
          </a:p>
          <a:p>
            <a:pPr lvl="1"/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549878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1228725"/>
            <a:ext cx="7924800" cy="685800"/>
          </a:xfrm>
        </p:spPr>
        <p:txBody>
          <a:bodyPr/>
          <a:lstStyle/>
          <a:p>
            <a:r>
              <a:rPr lang="bg-BG" dirty="0" smtClean="0"/>
              <a:t>Мултимедия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2143124"/>
            <a:ext cx="7924800" cy="954880"/>
          </a:xfrm>
        </p:spPr>
        <p:txBody>
          <a:bodyPr/>
          <a:lstStyle/>
          <a:p>
            <a:r>
              <a:rPr lang="bg-BG" dirty="0" smtClean="0"/>
              <a:t>Софтуер за създаване / обработка на мултимедия: звук, видео, файлови формати</a:t>
            </a:r>
            <a:endParaRPr lang="en-US" dirty="0"/>
          </a:p>
        </p:txBody>
      </p:sp>
      <p:pic>
        <p:nvPicPr>
          <p:cNvPr id="36866" name="Picture 2" descr="http://press.liacs.nl/medialab/bin/query.cgi?doc=146:frontpageimag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894416" y="3505200"/>
            <a:ext cx="5344584" cy="2748384"/>
          </a:xfrm>
          <a:prstGeom prst="roundRect">
            <a:avLst>
              <a:gd name="adj" fmla="val 3455"/>
            </a:avLst>
          </a:prstGeom>
          <a:noFill/>
          <a:ln>
            <a:solidFill>
              <a:schemeClr val="accent3">
                <a:lumMod val="40000"/>
                <a:lumOff val="60000"/>
                <a:alpha val="50000"/>
              </a:schemeClr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6870" name="Picture 6" descr="http://www.webmediastudio.com.ar/imagenes/multimedia-web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21296518">
            <a:off x="6698425" y="3825219"/>
            <a:ext cx="1752600" cy="1968755"/>
          </a:xfrm>
          <a:prstGeom prst="roundRect">
            <a:avLst>
              <a:gd name="adj" fmla="val 4306"/>
            </a:avLst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6868" name="Picture 4" descr="http://www.webdesignerdepot.org/wp-content/uploads/2010/07/multimedia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542213">
            <a:off x="554396" y="4578802"/>
            <a:ext cx="1343802" cy="1343802"/>
          </a:xfrm>
          <a:prstGeom prst="roundRect">
            <a:avLst>
              <a:gd name="adj" fmla="val 8669"/>
            </a:avLst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6872" name="Picture 8" descr="http://www.docente.mendoza.edu.ar/efisica/images/multimedia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21193159">
            <a:off x="1237405" y="3400857"/>
            <a:ext cx="1816578" cy="1297038"/>
          </a:xfrm>
          <a:prstGeom prst="roundRect">
            <a:avLst>
              <a:gd name="adj" fmla="val 8669"/>
            </a:avLst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436831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Мултимедия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638800"/>
          </a:xfrm>
        </p:spPr>
        <p:txBody>
          <a:bodyPr/>
          <a:lstStyle/>
          <a:p>
            <a:r>
              <a:rPr lang="bg-BG" dirty="0" smtClean="0"/>
              <a:t>Въпросите от този раздел по конспект обхващат следните области:</a:t>
            </a:r>
          </a:p>
          <a:p>
            <a:pPr lvl="1"/>
            <a:r>
              <a:rPr lang="bg-BG" dirty="0"/>
              <a:t>Мултимедия. Технологии за създаване на мултимедийни приложения. Софтуерни средства за създаване на мултимедийни продукти. Генериране на анимация и филми (вмъкване и обработка на изображения, звук, текст). Компресия на мултимедийни файлове. Конвертиране на мултимедийни файлови формати. Софтуер за възпроизвеждане на мултимедийни продукти, анимация и филми.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36482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pPr marL="514350" indent="-514350">
              <a:buSzPct val="100000"/>
              <a:buFont typeface="+mj-lt"/>
              <a:buAutoNum type="arabicPeriod" startAt="14"/>
            </a:pPr>
            <a:r>
              <a:rPr lang="en-US" dirty="0" smtClean="0"/>
              <a:t> </a:t>
            </a:r>
            <a:r>
              <a:rPr lang="bg-BG" dirty="0" smtClean="0"/>
              <a:t>Кой е най-пълният отговор</a:t>
            </a:r>
            <a:r>
              <a:rPr lang="en-US" dirty="0" smtClean="0"/>
              <a:t>?</a:t>
            </a:r>
            <a:endParaRPr lang="bg-BG" dirty="0" smtClean="0"/>
          </a:p>
          <a:p>
            <a:pPr lvl="1">
              <a:buNone/>
            </a:pPr>
            <a:r>
              <a:rPr lang="bg-BG" dirty="0" smtClean="0"/>
              <a:t>Мултимедията е средство за съчетаване на</a:t>
            </a:r>
            <a:r>
              <a:rPr lang="en-US" dirty="0" smtClean="0"/>
              <a:t>:</a:t>
            </a:r>
          </a:p>
          <a:p>
            <a:pPr marL="871538" lvl="1" indent="-514350">
              <a:buFont typeface="+mj-lt"/>
              <a:buAutoNum type="alphaLcParenR"/>
            </a:pPr>
            <a:r>
              <a:rPr lang="bg-BG" sz="2800" dirty="0" smtClean="0"/>
              <a:t>текст</a:t>
            </a:r>
            <a:r>
              <a:rPr lang="en-US" sz="2800" dirty="0" smtClean="0"/>
              <a:t>,  </a:t>
            </a:r>
            <a:r>
              <a:rPr lang="bg-BG" sz="2800" dirty="0" smtClean="0"/>
              <a:t>аудио или видео</a:t>
            </a:r>
            <a:endParaRPr lang="en-US" sz="2800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sz="2800" dirty="0" smtClean="0"/>
              <a:t>текст, аудио, изображения, анимация</a:t>
            </a:r>
            <a:r>
              <a:rPr lang="bg-BG" sz="2800" dirty="0" smtClean="0"/>
              <a:t>,</a:t>
            </a:r>
            <a:r>
              <a:rPr lang="bg-BG" sz="2800" dirty="0" smtClean="0"/>
              <a:t> видео, или други въздействащи средства </a:t>
            </a:r>
            <a:endParaRPr lang="en-US" sz="2800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sz="2800" dirty="0" smtClean="0"/>
              <a:t>само видео или аудио</a:t>
            </a:r>
            <a:endParaRPr lang="en-US" sz="2800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sz="2800" dirty="0" smtClean="0"/>
              <a:t>нито едно от изброените</a:t>
            </a:r>
            <a:endParaRPr lang="en-US" sz="28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57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00034" y="2786058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147822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>
                <a:hlinkClick r:id="rId2"/>
              </a:rPr>
              <a:t>Информация:</a:t>
            </a:r>
            <a:endParaRPr lang="en-US" dirty="0" smtClean="0"/>
          </a:p>
          <a:p>
            <a:endParaRPr lang="en-US" dirty="0" smtClean="0"/>
          </a:p>
          <a:p>
            <a:r>
              <a:rPr lang="bg-BG" sz="2400" dirty="0" smtClean="0"/>
              <a:t>Мултимедията е средство за съчетаване на звук, анимация, видео и други типове медия, целящо осигуряване на среда за обучение, отдих, развлечение и творчество. Мултимедията може да бъде разделена на линейна и нелинейна. Линейната включва прогресия без възможност за навигация от потребителя като кино представяне. Нелинейните използват интерактивен контрол.</a:t>
            </a:r>
          </a:p>
          <a:p>
            <a:endParaRPr lang="bg-BG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667259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431510"/>
            <a:ext cx="7924800" cy="685800"/>
          </a:xfrm>
        </p:spPr>
        <p:txBody>
          <a:bodyPr/>
          <a:lstStyle/>
          <a:p>
            <a:r>
              <a:rPr lang="bg-BG" dirty="0" smtClean="0"/>
              <a:t>Компютърни мрежи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62000" y="5300754"/>
            <a:ext cx="7620000" cy="1031078"/>
          </a:xfrm>
        </p:spPr>
        <p:txBody>
          <a:bodyPr/>
          <a:lstStyle/>
          <a:p>
            <a:r>
              <a:rPr lang="en-US" dirty="0" smtClean="0"/>
              <a:t>OSI </a:t>
            </a:r>
            <a:r>
              <a:rPr lang="bg-BG" dirty="0" smtClean="0"/>
              <a:t>модел, мрежови модели, протоколи, стандарти, хардуерно оборудване</a:t>
            </a:r>
            <a:endParaRPr lang="en-US" dirty="0"/>
          </a:p>
        </p:txBody>
      </p:sp>
      <p:pic>
        <p:nvPicPr>
          <p:cNvPr id="38914" name="Picture 2" descr="http://supportpc.eu/wp-content/uploads/2010/08/network-security-news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14400" y="1057276"/>
            <a:ext cx="4712142" cy="2905124"/>
          </a:xfrm>
          <a:prstGeom prst="roundRect">
            <a:avLst>
              <a:gd name="adj" fmla="val 4358"/>
            </a:avLst>
          </a:prstGeom>
          <a:noFill/>
          <a:ln>
            <a:solidFill>
              <a:schemeClr val="accent5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8916" name="Picture 4" descr="http://theochem.org/~andreas/images/network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707978" y="1057276"/>
            <a:ext cx="2521622" cy="2905124"/>
          </a:xfrm>
          <a:prstGeom prst="roundRect">
            <a:avLst>
              <a:gd name="adj" fmla="val 4358"/>
            </a:avLst>
          </a:prstGeom>
          <a:noFill/>
          <a:ln>
            <a:solidFill>
              <a:schemeClr val="accent5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657294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800601"/>
            <a:ext cx="7924800" cy="685800"/>
          </a:xfrm>
        </p:spPr>
        <p:txBody>
          <a:bodyPr/>
          <a:lstStyle/>
          <a:p>
            <a:r>
              <a:rPr lang="bg-BG" dirty="0" smtClean="0"/>
              <a:t>Софтуерни системи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5526880"/>
            <a:ext cx="7924800" cy="569120"/>
          </a:xfrm>
        </p:spPr>
        <p:txBody>
          <a:bodyPr/>
          <a:lstStyle/>
          <a:p>
            <a:r>
              <a:rPr lang="bg-BG" dirty="0" smtClean="0"/>
              <a:t>Компютърен софтуер</a:t>
            </a:r>
            <a:endParaRPr lang="en-US" dirty="0"/>
          </a:p>
        </p:txBody>
      </p:sp>
      <p:pic>
        <p:nvPicPr>
          <p:cNvPr id="5122" name="Picture 2" descr="http://cache.boston.com/bonzai-fba/Third_Party_Photo/2008/02/20/1204132999_091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199216" y="1066800"/>
            <a:ext cx="4734984" cy="3309054"/>
          </a:xfrm>
          <a:prstGeom prst="roundRect">
            <a:avLst>
              <a:gd name="adj" fmla="val 2790"/>
            </a:avLst>
          </a:prstGeom>
          <a:noFill/>
          <a:ln>
            <a:solidFill>
              <a:schemeClr val="accent5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://ipwatchdog.com/images/computer-cdrom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500506">
            <a:off x="788594" y="2784387"/>
            <a:ext cx="2080471" cy="1568796"/>
          </a:xfrm>
          <a:prstGeom prst="roundRect">
            <a:avLst>
              <a:gd name="adj" fmla="val 8437"/>
            </a:avLst>
          </a:prstGeom>
          <a:ln>
            <a:solidFill>
              <a:schemeClr val="accent5">
                <a:lumMod val="60000"/>
                <a:lumOff val="4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://www.corpusconnection.com/images/software_dev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21263900">
            <a:off x="6139486" y="2846451"/>
            <a:ext cx="2090316" cy="1551032"/>
          </a:xfrm>
          <a:prstGeom prst="roundRect">
            <a:avLst>
              <a:gd name="adj" fmla="val 8437"/>
            </a:avLst>
          </a:prstGeom>
          <a:ln>
            <a:solidFill>
              <a:schemeClr val="accent5">
                <a:lumMod val="60000"/>
                <a:lumOff val="4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095784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Компютърни мрежи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Въпросите от този раздел по конспект обхващат следните области:</a:t>
            </a:r>
          </a:p>
          <a:p>
            <a:pPr lvl="1"/>
            <a:r>
              <a:rPr lang="bg-BG" dirty="0"/>
              <a:t>Компютърни мрежи. Архитектура на OSI модела. Мрежови </a:t>
            </a:r>
            <a:r>
              <a:rPr lang="bg-BG" dirty="0" smtClean="0"/>
              <a:t>протоколи</a:t>
            </a:r>
          </a:p>
          <a:p>
            <a:pPr lvl="1"/>
            <a:r>
              <a:rPr lang="bg-BG" dirty="0" smtClean="0"/>
              <a:t>Локални </a:t>
            </a:r>
            <a:r>
              <a:rPr lang="bg-BG" dirty="0"/>
              <a:t>мрежи – понятия, видове според организацията на управление, топология, основни стандарти, хардуерни </a:t>
            </a:r>
            <a:r>
              <a:rPr lang="bg-BG" dirty="0" smtClean="0"/>
              <a:t>компоненти</a:t>
            </a:r>
          </a:p>
          <a:p>
            <a:pPr lvl="1"/>
            <a:r>
              <a:rPr lang="bg-BG" dirty="0" smtClean="0"/>
              <a:t>Глобални </a:t>
            </a:r>
            <a:r>
              <a:rPr lang="bg-BG" dirty="0"/>
              <a:t>компютърни мрежи – понятия, начини на свързване, адреси, основни услуги. Потребители и достъп до </a:t>
            </a:r>
            <a:r>
              <a:rPr lang="bg-BG" dirty="0" smtClean="0"/>
              <a:t>ресурси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721764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pPr marL="514350" indent="-514350">
              <a:buSzPct val="100000"/>
              <a:buFont typeface="+mj-lt"/>
              <a:buAutoNum type="arabicPeriod" startAt="15"/>
            </a:pPr>
            <a:r>
              <a:rPr lang="en-US" dirty="0" smtClean="0"/>
              <a:t> В</a:t>
            </a:r>
            <a:r>
              <a:rPr lang="bg-BG" dirty="0" smtClean="0"/>
              <a:t>ъв кой слой на OSI модела работи протокола </a:t>
            </a:r>
            <a:r>
              <a:rPr lang="bg-BG" dirty="0" smtClean="0"/>
              <a:t>TCP</a:t>
            </a:r>
            <a:endParaRPr lang="en-US" dirty="0" smtClean="0"/>
          </a:p>
          <a:p>
            <a:pPr marL="514350" indent="-514350">
              <a:buSzPct val="100000"/>
              <a:buNone/>
            </a:pP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Приложен</a:t>
            </a:r>
            <a:endParaRPr lang="bg-BG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Физически</a:t>
            </a:r>
            <a:endParaRPr lang="bg-BG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Транспортен</a:t>
            </a:r>
            <a:endParaRPr lang="bg-BG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Мрежов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61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00034" y="4000504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305058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>
                <a:hlinkClick r:id="rId2"/>
              </a:rPr>
              <a:t>Информация:</a:t>
            </a:r>
            <a:endParaRPr lang="en-US" dirty="0" smtClean="0"/>
          </a:p>
          <a:p>
            <a:endParaRPr lang="en-US" dirty="0" smtClean="0"/>
          </a:p>
          <a:p>
            <a:r>
              <a:rPr lang="ru-RU" sz="2200" dirty="0" smtClean="0"/>
              <a:t>ТСР</a:t>
            </a:r>
            <a:r>
              <a:rPr lang="ru-RU" sz="2200" b="0" dirty="0" smtClean="0"/>
              <a:t> (англ. </a:t>
            </a:r>
            <a:r>
              <a:rPr lang="ru-RU" sz="2200" b="0" i="1" dirty="0" smtClean="0"/>
              <a:t>Transmission </a:t>
            </a:r>
            <a:r>
              <a:rPr lang="ru-RU" sz="2200" b="0" i="1" dirty="0" err="1" smtClean="0"/>
              <a:t>Control</a:t>
            </a:r>
            <a:r>
              <a:rPr lang="ru-RU" sz="2200" b="0" i="1" dirty="0" smtClean="0"/>
              <a:t> </a:t>
            </a:r>
            <a:r>
              <a:rPr lang="ru-RU" sz="2200" b="0" i="1" dirty="0" err="1" smtClean="0"/>
              <a:t>Protocol</a:t>
            </a:r>
            <a:r>
              <a:rPr lang="ru-RU" sz="2200" b="0" dirty="0" smtClean="0"/>
              <a:t>) е мрежов протокол за управление на обмена на информация, един от </a:t>
            </a:r>
            <a:r>
              <a:rPr lang="ru-RU" sz="2200" b="0" dirty="0" err="1" smtClean="0"/>
              <a:t>основните</a:t>
            </a:r>
            <a:r>
              <a:rPr lang="ru-RU" sz="2200" b="0" dirty="0" smtClean="0"/>
              <a:t>, използвани от Интернет. </a:t>
            </a:r>
            <a:r>
              <a:rPr lang="ru-RU" sz="2200" b="0" dirty="0" err="1" smtClean="0"/>
              <a:t>Използвайки</a:t>
            </a:r>
            <a:r>
              <a:rPr lang="ru-RU" sz="2200" b="0" dirty="0" smtClean="0"/>
              <a:t> TCP, </a:t>
            </a:r>
            <a:r>
              <a:rPr lang="ru-RU" sz="2200" b="0" dirty="0" err="1" smtClean="0"/>
              <a:t>приложенията</a:t>
            </a:r>
            <a:r>
              <a:rPr lang="ru-RU" sz="2200" b="0" dirty="0" smtClean="0"/>
              <a:t> в </a:t>
            </a:r>
            <a:r>
              <a:rPr lang="ru-RU" sz="2200" b="0" dirty="0" err="1" smtClean="0"/>
              <a:t>мрежата</a:t>
            </a:r>
            <a:r>
              <a:rPr lang="ru-RU" sz="2200" b="0" dirty="0" smtClean="0"/>
              <a:t> </a:t>
            </a:r>
            <a:r>
              <a:rPr lang="ru-RU" sz="2200" b="0" dirty="0" err="1" smtClean="0"/>
              <a:t>могат</a:t>
            </a:r>
            <a:r>
              <a:rPr lang="ru-RU" sz="2200" b="0" dirty="0" smtClean="0"/>
              <a:t> да </a:t>
            </a:r>
            <a:r>
              <a:rPr lang="ru-RU" sz="2200" b="0" dirty="0" err="1" smtClean="0"/>
              <a:t>създават</a:t>
            </a:r>
            <a:r>
              <a:rPr lang="ru-RU" sz="2200" b="0" dirty="0" smtClean="0"/>
              <a:t> </a:t>
            </a:r>
            <a:r>
              <a:rPr lang="ru-RU" sz="2200" b="0" dirty="0" err="1" smtClean="0"/>
              <a:t>връзки</a:t>
            </a:r>
            <a:r>
              <a:rPr lang="ru-RU" sz="2200" b="0" dirty="0" smtClean="0"/>
              <a:t> (</a:t>
            </a:r>
            <a:r>
              <a:rPr lang="ru-RU" sz="2200" b="0" i="1" dirty="0" err="1" smtClean="0"/>
              <a:t>connections</a:t>
            </a:r>
            <a:r>
              <a:rPr lang="ru-RU" sz="2200" b="0" dirty="0" smtClean="0"/>
              <a:t>) </a:t>
            </a:r>
            <a:r>
              <a:rPr lang="ru-RU" sz="2200" b="0" dirty="0" err="1" smtClean="0"/>
              <a:t>едно</a:t>
            </a:r>
            <a:r>
              <a:rPr lang="ru-RU" sz="2200" b="0" dirty="0" smtClean="0"/>
              <a:t> с </a:t>
            </a:r>
            <a:r>
              <a:rPr lang="ru-RU" sz="2200" b="0" dirty="0" err="1" smtClean="0"/>
              <a:t>друго</a:t>
            </a:r>
            <a:r>
              <a:rPr lang="ru-RU" sz="2200" b="0" dirty="0" smtClean="0"/>
              <a:t> и чрез </a:t>
            </a:r>
            <a:r>
              <a:rPr lang="ru-RU" sz="2200" b="0" dirty="0" err="1" smtClean="0"/>
              <a:t>тях</a:t>
            </a:r>
            <a:r>
              <a:rPr lang="ru-RU" sz="2200" b="0" dirty="0" smtClean="0"/>
              <a:t> да обменят </a:t>
            </a:r>
            <a:r>
              <a:rPr lang="ru-RU" sz="2200" b="0" dirty="0" err="1" smtClean="0"/>
              <a:t>данни</a:t>
            </a:r>
            <a:r>
              <a:rPr lang="ru-RU" sz="2200" b="0" dirty="0" smtClean="0"/>
              <a:t> в пакети. Образно казано </a:t>
            </a:r>
            <a:r>
              <a:rPr lang="ru-RU" sz="2200" b="0" dirty="0" err="1" smtClean="0"/>
              <a:t>информацията</a:t>
            </a:r>
            <a:r>
              <a:rPr lang="ru-RU" sz="2200" b="0" dirty="0" smtClean="0"/>
              <a:t>, </a:t>
            </a:r>
            <a:r>
              <a:rPr lang="ru-RU" sz="2200" b="0" dirty="0" err="1" smtClean="0"/>
              <a:t>която</a:t>
            </a:r>
            <a:r>
              <a:rPr lang="ru-RU" sz="2200" b="0" dirty="0" smtClean="0"/>
              <a:t> </a:t>
            </a:r>
            <a:r>
              <a:rPr lang="ru-RU" sz="2200" b="0" dirty="0" err="1" smtClean="0"/>
              <a:t>трябва</a:t>
            </a:r>
            <a:r>
              <a:rPr lang="ru-RU" sz="2200" b="0" dirty="0" smtClean="0"/>
              <a:t> да </a:t>
            </a:r>
            <a:r>
              <a:rPr lang="ru-RU" sz="2200" b="0" dirty="0" err="1" smtClean="0"/>
              <a:t>бъде</a:t>
            </a:r>
            <a:r>
              <a:rPr lang="ru-RU" sz="2200" b="0" dirty="0" smtClean="0"/>
              <a:t> </a:t>
            </a:r>
            <a:r>
              <a:rPr lang="ru-RU" sz="2200" b="0" dirty="0" err="1" smtClean="0"/>
              <a:t>транспортирана</a:t>
            </a:r>
            <a:r>
              <a:rPr lang="ru-RU" sz="2200" b="0" dirty="0" smtClean="0"/>
              <a:t> </a:t>
            </a:r>
            <a:r>
              <a:rPr lang="ru-RU" sz="2200" b="0" dirty="0" err="1" smtClean="0"/>
              <a:t>бива</a:t>
            </a:r>
            <a:r>
              <a:rPr lang="ru-RU" sz="2200" b="0" dirty="0" smtClean="0"/>
              <a:t> разделена на огромно множество от пакети, </a:t>
            </a:r>
            <a:r>
              <a:rPr lang="ru-RU" sz="2200" b="0" dirty="0" err="1" smtClean="0"/>
              <a:t>всеки</a:t>
            </a:r>
            <a:r>
              <a:rPr lang="ru-RU" sz="2200" b="0" dirty="0" smtClean="0"/>
              <a:t> от </a:t>
            </a:r>
            <a:r>
              <a:rPr lang="ru-RU" sz="2200" b="0" dirty="0" err="1" smtClean="0"/>
              <a:t>които</a:t>
            </a:r>
            <a:r>
              <a:rPr lang="ru-RU" sz="2200" b="0" dirty="0" smtClean="0"/>
              <a:t> </a:t>
            </a:r>
            <a:r>
              <a:rPr lang="ru-RU" sz="2200" b="0" dirty="0" err="1" smtClean="0"/>
              <a:t>съдържа</a:t>
            </a:r>
            <a:r>
              <a:rPr lang="ru-RU" sz="2200" b="0" dirty="0" smtClean="0"/>
              <a:t> </a:t>
            </a:r>
            <a:r>
              <a:rPr lang="ru-RU" sz="2200" b="0" dirty="0" err="1" smtClean="0"/>
              <a:t>достатъчно</a:t>
            </a:r>
            <a:r>
              <a:rPr lang="ru-RU" sz="2200" b="0" dirty="0" smtClean="0"/>
              <a:t> информация да </a:t>
            </a:r>
            <a:r>
              <a:rPr lang="ru-RU" sz="2200" b="0" dirty="0" err="1" smtClean="0"/>
              <a:t>бъде</a:t>
            </a:r>
            <a:r>
              <a:rPr lang="ru-RU" sz="2200" b="0" dirty="0" smtClean="0"/>
              <a:t> </a:t>
            </a:r>
            <a:r>
              <a:rPr lang="ru-RU" sz="2200" b="0" dirty="0" err="1" smtClean="0"/>
              <a:t>пренасочен</a:t>
            </a:r>
            <a:r>
              <a:rPr lang="ru-RU" sz="2200" b="0" dirty="0" smtClean="0"/>
              <a:t> </a:t>
            </a:r>
            <a:r>
              <a:rPr lang="ru-RU" sz="2200" b="0" dirty="0" err="1" smtClean="0"/>
              <a:t>към</a:t>
            </a:r>
            <a:r>
              <a:rPr lang="ru-RU" sz="2200" b="0" dirty="0" smtClean="0"/>
              <a:t> </a:t>
            </a:r>
            <a:r>
              <a:rPr lang="ru-RU" sz="2200" b="0" dirty="0" err="1" smtClean="0"/>
              <a:t>точната</a:t>
            </a:r>
            <a:r>
              <a:rPr lang="ru-RU" sz="2200" b="0" dirty="0" smtClean="0"/>
              <a:t> си </a:t>
            </a:r>
            <a:r>
              <a:rPr lang="ru-RU" sz="2200" b="0" dirty="0" err="1" smtClean="0"/>
              <a:t>дестинация</a:t>
            </a:r>
            <a:r>
              <a:rPr lang="ru-RU" sz="2200" b="0" dirty="0" smtClean="0"/>
              <a:t>. </a:t>
            </a:r>
            <a:r>
              <a:rPr lang="ru-RU" sz="2200" b="0" dirty="0" err="1" smtClean="0"/>
              <a:t>Надеждността</a:t>
            </a:r>
            <a:r>
              <a:rPr lang="ru-RU" sz="2200" b="0" dirty="0" smtClean="0"/>
              <a:t> на обмена се </a:t>
            </a:r>
            <a:r>
              <a:rPr lang="ru-RU" sz="2200" b="0" dirty="0" err="1" smtClean="0"/>
              <a:t>осигурява</a:t>
            </a:r>
            <a:r>
              <a:rPr lang="ru-RU" sz="2200" b="0" dirty="0" smtClean="0"/>
              <a:t> от</a:t>
            </a:r>
            <a:r>
              <a:rPr lang="en-US" sz="2200" b="0" dirty="0" smtClean="0"/>
              <a:t> </a:t>
            </a:r>
            <a:r>
              <a:rPr lang="ru-RU" sz="2200" b="0" dirty="0" smtClean="0"/>
              <a:t>контролни </a:t>
            </a:r>
            <a:r>
              <a:rPr lang="ru-RU" sz="2200" b="0" dirty="0" err="1" smtClean="0"/>
              <a:t>суми</a:t>
            </a:r>
            <a:r>
              <a:rPr lang="ru-RU" sz="2200" b="0" dirty="0" smtClean="0"/>
              <a:t> и сравнения между </a:t>
            </a:r>
            <a:r>
              <a:rPr lang="ru-RU" sz="2200" b="0" dirty="0" err="1" smtClean="0"/>
              <a:t>изпратените</a:t>
            </a:r>
            <a:r>
              <a:rPr lang="ru-RU" sz="2200" b="0" dirty="0" smtClean="0"/>
              <a:t> и </a:t>
            </a:r>
            <a:r>
              <a:rPr lang="ru-RU" sz="2200" b="0" dirty="0" err="1" smtClean="0"/>
              <a:t>пристигналите</a:t>
            </a:r>
            <a:r>
              <a:rPr lang="ru-RU" sz="2200" b="0" dirty="0" smtClean="0"/>
              <a:t> </a:t>
            </a:r>
            <a:r>
              <a:rPr lang="ru-RU" sz="2200" b="0" dirty="0" err="1" smtClean="0"/>
              <a:t>данни</a:t>
            </a:r>
            <a:r>
              <a:rPr lang="ru-RU" sz="2200" b="0" dirty="0" smtClean="0"/>
              <a:t>. </a:t>
            </a:r>
            <a:r>
              <a:rPr lang="ru-RU" sz="2200" b="0" dirty="0" err="1" smtClean="0"/>
              <a:t>Другата</a:t>
            </a:r>
            <a:r>
              <a:rPr lang="ru-RU" sz="2200" b="0" dirty="0" smtClean="0"/>
              <a:t> важна функция на протокола е да </a:t>
            </a:r>
            <a:r>
              <a:rPr lang="ru-RU" sz="2200" b="0" dirty="0" err="1" smtClean="0"/>
              <a:t>провери</a:t>
            </a:r>
            <a:r>
              <a:rPr lang="ru-RU" sz="2200" b="0" dirty="0" smtClean="0"/>
              <a:t>, </a:t>
            </a:r>
            <a:r>
              <a:rPr lang="ru-RU" sz="2200" b="0" dirty="0" err="1" smtClean="0"/>
              <a:t>че</a:t>
            </a:r>
            <a:r>
              <a:rPr lang="ru-RU" sz="2200" b="0" dirty="0" smtClean="0"/>
              <a:t> </a:t>
            </a:r>
            <a:r>
              <a:rPr lang="ru-RU" sz="2200" b="0" dirty="0" err="1" smtClean="0"/>
              <a:t>пакетите</a:t>
            </a:r>
            <a:r>
              <a:rPr lang="ru-RU" sz="2200" b="0" dirty="0" smtClean="0"/>
              <a:t> </a:t>
            </a:r>
            <a:r>
              <a:rPr lang="ru-RU" sz="2200" b="0" dirty="0" err="1" smtClean="0"/>
              <a:t>биват</a:t>
            </a:r>
            <a:r>
              <a:rPr lang="ru-RU" sz="2200" b="0" dirty="0" smtClean="0"/>
              <a:t> </a:t>
            </a:r>
            <a:r>
              <a:rPr lang="ru-RU" sz="2200" b="0" dirty="0" err="1" smtClean="0"/>
              <a:t>подредени</a:t>
            </a:r>
            <a:r>
              <a:rPr lang="ru-RU" sz="2200" b="0" dirty="0" smtClean="0"/>
              <a:t> в правилен </a:t>
            </a:r>
            <a:r>
              <a:rPr lang="ru-RU" sz="2200" b="0" dirty="0" err="1" smtClean="0"/>
              <a:t>ред</a:t>
            </a:r>
            <a:r>
              <a:rPr lang="ru-RU" sz="2200" b="0" dirty="0" smtClean="0"/>
              <a:t> по </a:t>
            </a:r>
            <a:r>
              <a:rPr lang="ru-RU" sz="2200" b="0" dirty="0" err="1" smtClean="0"/>
              <a:t>времето</a:t>
            </a:r>
            <a:r>
              <a:rPr lang="ru-RU" sz="2200" b="0" dirty="0" smtClean="0"/>
              <a:t> на </a:t>
            </a:r>
            <a:r>
              <a:rPr lang="ru-RU" sz="2200" b="0" dirty="0" err="1" smtClean="0"/>
              <a:t>пристигането</a:t>
            </a:r>
            <a:r>
              <a:rPr lang="ru-RU" sz="2200" b="0" dirty="0" smtClean="0"/>
              <a:t> си.</a:t>
            </a:r>
            <a:endParaRPr lang="en-US" sz="22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703483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603045"/>
            <a:ext cx="7924800" cy="685800"/>
          </a:xfrm>
        </p:spPr>
        <p:txBody>
          <a:bodyPr/>
          <a:lstStyle/>
          <a:p>
            <a:r>
              <a:rPr lang="bg-BG" dirty="0" smtClean="0"/>
              <a:t>Устройство на Интернет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5410200"/>
            <a:ext cx="7924800" cy="1026320"/>
          </a:xfrm>
        </p:spPr>
        <p:txBody>
          <a:bodyPr/>
          <a:lstStyle/>
          <a:p>
            <a:r>
              <a:rPr lang="ru-RU" dirty="0"/>
              <a:t>Интернет, протоколи, услуги, WWW, HTTP, </a:t>
            </a:r>
            <a:r>
              <a:rPr lang="en-US" dirty="0" smtClean="0"/>
              <a:t>FTP, </a:t>
            </a:r>
            <a:r>
              <a:rPr lang="ru-RU" dirty="0" smtClean="0"/>
              <a:t>SMTP</a:t>
            </a:r>
            <a:r>
              <a:rPr lang="en-US" dirty="0" smtClean="0"/>
              <a:t>, POP3, IMAP, WebDAV</a:t>
            </a:r>
            <a:r>
              <a:rPr lang="ru-RU" dirty="0" smtClean="0"/>
              <a:t>,</a:t>
            </a:r>
            <a:r>
              <a:rPr lang="en-US" dirty="0" smtClean="0"/>
              <a:t> IP, DNS, …</a:t>
            </a:r>
            <a:endParaRPr lang="ru-RU" dirty="0"/>
          </a:p>
        </p:txBody>
      </p:sp>
      <p:pic>
        <p:nvPicPr>
          <p:cNvPr id="41986" name="Picture 2" descr="http://www.moderno.info/wp-content/uploads/2009/04/internet-network.jpg"/>
          <p:cNvPicPr>
            <a:picLocks noChangeAspect="1" noChangeArrowheads="1"/>
          </p:cNvPicPr>
          <p:nvPr/>
        </p:nvPicPr>
        <p:blipFill>
          <a:blip r:embed="rId2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21428012">
            <a:off x="603602" y="1110739"/>
            <a:ext cx="3200400" cy="2928366"/>
          </a:xfrm>
          <a:prstGeom prst="roundRect">
            <a:avLst>
              <a:gd name="adj" fmla="val 3174"/>
            </a:avLst>
          </a:prstGeom>
          <a:noFill/>
          <a:ln>
            <a:solidFill>
              <a:schemeClr val="tx2">
                <a:lumMod val="40000"/>
                <a:lumOff val="60000"/>
                <a:alpha val="50000"/>
              </a:schemeClr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1992" name="Picture 8" descr="http://blogs.ec.europa.eu/neelie-kroes/files/internet-of-things1.jpg"/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153387">
            <a:off x="4951615" y="1110739"/>
            <a:ext cx="3582098" cy="2928366"/>
          </a:xfrm>
          <a:prstGeom prst="roundRect">
            <a:avLst>
              <a:gd name="adj" fmla="val 3174"/>
            </a:avLst>
          </a:prstGeom>
          <a:noFill/>
          <a:ln>
            <a:solidFill>
              <a:schemeClr val="tx2">
                <a:lumMod val="40000"/>
                <a:lumOff val="60000"/>
                <a:alpha val="50000"/>
              </a:schemeClr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1988" name="Picture 4" descr="http://t2.gstatic.com/images?q=tbn:uhIC_U9BjeZ7SM:http://www.theredwoodmotel.com/images/internet.jpg&amp;t=1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564113" y="2689124"/>
            <a:ext cx="2009776" cy="1580812"/>
          </a:xfrm>
          <a:prstGeom prst="roundRect">
            <a:avLst>
              <a:gd name="adj" fmla="val 6669"/>
            </a:avLst>
          </a:prstGeom>
          <a:noFill/>
          <a:ln>
            <a:solidFill>
              <a:schemeClr val="accent4">
                <a:lumMod val="75000"/>
                <a:alpha val="50000"/>
              </a:schemeClr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1990" name="Picture 6" descr="http://www.clarkeinternetmarketing.com/internet-marketing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455457" y="533400"/>
            <a:ext cx="2227088" cy="1755336"/>
          </a:xfrm>
          <a:prstGeom prst="roundRect">
            <a:avLst>
              <a:gd name="adj" fmla="val 6669"/>
            </a:avLst>
          </a:prstGeom>
          <a:noFill/>
          <a:ln>
            <a:solidFill>
              <a:schemeClr val="accent4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920564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Устройство на Интернет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638800"/>
          </a:xfrm>
        </p:spPr>
        <p:txBody>
          <a:bodyPr/>
          <a:lstStyle/>
          <a:p>
            <a:r>
              <a:rPr lang="bg-BG" dirty="0" smtClean="0"/>
              <a:t>Въпросите от този раздел по конспект обхващат следните области:</a:t>
            </a:r>
          </a:p>
          <a:p>
            <a:pPr lvl="1"/>
            <a:r>
              <a:rPr lang="bg-BG" dirty="0"/>
              <a:t>Интернет – същност, технически и </a:t>
            </a:r>
            <a:r>
              <a:rPr lang="bg-BG" noProof="1" smtClean="0"/>
              <a:t>техноло-гични</a:t>
            </a:r>
            <a:r>
              <a:rPr lang="bg-BG" dirty="0" smtClean="0"/>
              <a:t> </a:t>
            </a:r>
            <a:r>
              <a:rPr lang="bg-BG" dirty="0"/>
              <a:t>аспекти. Клиент-сървър </a:t>
            </a:r>
            <a:r>
              <a:rPr lang="bg-BG" dirty="0" smtClean="0"/>
              <a:t>архитектура</a:t>
            </a:r>
          </a:p>
          <a:p>
            <a:pPr lvl="1"/>
            <a:r>
              <a:rPr lang="bg-BG" dirty="0" smtClean="0"/>
              <a:t>Основни </a:t>
            </a:r>
            <a:r>
              <a:rPr lang="bg-BG" dirty="0"/>
              <a:t>услуги и протоколи – HTTP, FTP, POP3, </a:t>
            </a:r>
            <a:r>
              <a:rPr lang="bg-BG" dirty="0" smtClean="0"/>
              <a:t>SMTP</a:t>
            </a:r>
          </a:p>
          <a:p>
            <a:pPr lvl="1"/>
            <a:r>
              <a:rPr lang="bg-BG" dirty="0" smtClean="0"/>
              <a:t>Видове </a:t>
            </a:r>
            <a:r>
              <a:rPr lang="bg-BG" dirty="0"/>
              <a:t>достъп до Интернет – </a:t>
            </a:r>
            <a:r>
              <a:rPr lang="en-US" dirty="0"/>
              <a:t>dial-up, ISDN, LAN, DSL/ADSL, </a:t>
            </a:r>
            <a:r>
              <a:rPr lang="en-US" dirty="0" smtClean="0"/>
              <a:t>Wi-Fi</a:t>
            </a:r>
            <a:endParaRPr lang="bg-BG" dirty="0" smtClean="0"/>
          </a:p>
          <a:p>
            <a:pPr lvl="1"/>
            <a:r>
              <a:rPr lang="bg-BG" dirty="0" smtClean="0"/>
              <a:t>Адреси </a:t>
            </a:r>
            <a:r>
              <a:rPr lang="bg-BG" dirty="0"/>
              <a:t>в интернет – IP адреси, DNS услуги, домейни от първо ниво. </a:t>
            </a:r>
            <a:r>
              <a:rPr lang="bg-BG" dirty="0" smtClean="0"/>
              <a:t>Хостинг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067151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pPr marL="514350" indent="-514350">
              <a:buSzPct val="100000"/>
              <a:buFont typeface="+mj-lt"/>
              <a:buAutoNum type="arabicPeriod" startAt="16"/>
            </a:pPr>
            <a:r>
              <a:rPr lang="en-US" dirty="0" smtClean="0"/>
              <a:t> </a:t>
            </a:r>
            <a:r>
              <a:rPr lang="bg-BG" dirty="0" smtClean="0"/>
              <a:t>До колко адреса поддържа IP </a:t>
            </a:r>
            <a:r>
              <a:rPr lang="en-US" dirty="0" smtClean="0"/>
              <a:t>Internet Protocol Version 6 (TCP/IPv6</a:t>
            </a:r>
            <a:r>
              <a:rPr lang="en-US" dirty="0" smtClean="0"/>
              <a:t>)</a:t>
            </a:r>
          </a:p>
          <a:p>
            <a:pPr marL="514350" indent="-514350">
              <a:buSzPct val="100000"/>
              <a:buNone/>
            </a:pP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2^16</a:t>
            </a:r>
            <a:endParaRPr lang="bg-BG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2^</a:t>
            </a:r>
            <a:r>
              <a:rPr lang="en-US" dirty="0" smtClean="0"/>
              <a:t>32</a:t>
            </a:r>
            <a:endParaRPr lang="bg-BG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2^64</a:t>
            </a:r>
            <a:endParaRPr lang="bg-BG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2^128</a:t>
            </a:r>
            <a:endParaRPr lang="bg-BG" dirty="0" smtClean="0"/>
          </a:p>
          <a:p>
            <a:pPr marL="871538" lvl="1" indent="-514350">
              <a:buFont typeface="+mj-lt"/>
              <a:buAutoNum type="alphaLcParenR"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65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00034" y="4643446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654795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>
                <a:hlinkClick r:id="rId2"/>
              </a:rPr>
              <a:t>Информация:</a:t>
            </a:r>
            <a:endParaRPr lang="en-US" dirty="0" smtClean="0"/>
          </a:p>
          <a:p>
            <a:pPr lvl="1">
              <a:buNone/>
            </a:pPr>
            <a:endParaRPr lang="en-US" dirty="0" smtClean="0"/>
          </a:p>
          <a:p>
            <a:r>
              <a:rPr lang="bg-BG" sz="2400" dirty="0" smtClean="0"/>
              <a:t>IPv6 е наследник на първата версия на инфраструктураното адресиране в интернет, интернет протокол версия 4 (IPv4). За разлика от IPv4, който дефинира IP адреса като 32-битова стойност, IPv6 адреси са с големина от 128 бита. Един IPv6 адрес се представя като осем групи от по четири шестнадесетични цифри, всяка група, представляваща 16 бита (два октета). Групите са разделени с двоеточие (:). Един пример за IPv6 адрес е:</a:t>
            </a:r>
          </a:p>
          <a:p>
            <a:r>
              <a:rPr lang="bg-BG" sz="2400" dirty="0" smtClean="0"/>
              <a:t>2002: c058:6301:0000:0000:5f2a:21c8:4162</a:t>
            </a:r>
          </a:p>
          <a:p>
            <a:endParaRPr lang="bg-BG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570336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92" name="Picture 12" descr="http://lovechtoday.com/wp-content/uploads/2010/06/chat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 bwMode="auto">
          <a:xfrm rot="152396">
            <a:off x="3976856" y="3440126"/>
            <a:ext cx="1404454" cy="872582"/>
          </a:xfrm>
          <a:prstGeom prst="roundRect">
            <a:avLst>
              <a:gd name="adj" fmla="val 5937"/>
            </a:avLst>
          </a:prstGeom>
          <a:noFill/>
          <a:effectLst>
            <a:glow rad="101600">
              <a:schemeClr val="accent4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6090" name="Picture 10" descr="http://1.bp.blogspot.com/_ATrMk7tZ_Xk/SYGzx86iLhI/AAAAAAAAAaA/cexXgCffaLQ/s400/fring_003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993283" y="4244622"/>
            <a:ext cx="1624004" cy="2165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1219200"/>
            <a:ext cx="7924800" cy="685800"/>
          </a:xfrm>
        </p:spPr>
        <p:txBody>
          <a:bodyPr/>
          <a:lstStyle/>
          <a:p>
            <a:r>
              <a:rPr lang="bg-BG" dirty="0" smtClean="0"/>
              <a:t>Електронна комуникация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2133600"/>
            <a:ext cx="7924800" cy="914400"/>
          </a:xfrm>
        </p:spPr>
        <p:txBody>
          <a:bodyPr/>
          <a:lstStyle/>
          <a:p>
            <a:r>
              <a:rPr lang="en-US" dirty="0" smtClean="0"/>
              <a:t>E-mail, Skype, ICQ, IRC, MSN Messenger, Yahoo Messenger, </a:t>
            </a:r>
            <a:r>
              <a:rPr lang="bg-BG" dirty="0" smtClean="0"/>
              <a:t>социални мрежи,</a:t>
            </a:r>
            <a:r>
              <a:rPr lang="en-US" dirty="0" smtClean="0"/>
              <a:t> </a:t>
            </a:r>
            <a:r>
              <a:rPr lang="bg-BG" dirty="0" smtClean="0"/>
              <a:t>форуми,</a:t>
            </a:r>
            <a:r>
              <a:rPr lang="en-US" dirty="0" smtClean="0"/>
              <a:t> …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 rot="180394">
            <a:off x="813307" y="3136428"/>
            <a:ext cx="3452190" cy="3061130"/>
            <a:chOff x="838200" y="2805288"/>
            <a:chExt cx="3539067" cy="3519312"/>
          </a:xfrm>
        </p:grpSpPr>
        <p:pic>
          <p:nvPicPr>
            <p:cNvPr id="46082" name="Picture 2" descr="http://t3.gstatic.com/images?q=tbn:5n-ntiWWyI6t0M:http://i47.tinypic.com/1o4rjp.jpg&amp;t=1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200" y="3657600"/>
              <a:ext cx="3287538" cy="2667000"/>
            </a:xfrm>
            <a:prstGeom prst="roundRect">
              <a:avLst>
                <a:gd name="adj" fmla="val 6932"/>
              </a:avLst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6084" name="Picture 4" descr="http://xraycrossx.files.wordpress.com/2009/04/windows-live-messenger-2009.png?w=400&amp;h=400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67467" y="2805288"/>
              <a:ext cx="2209800" cy="1752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6086" name="Picture 6" descr="http://t3.gstatic.com/images?q=tbn:55pvRVJ05X0-1M:http://i5.photobucket.com/albums/y160/Focke_Wulf-190/InstanM.jpg&amp;t=1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21388151">
            <a:off x="5172936" y="3915220"/>
            <a:ext cx="3053731" cy="2287352"/>
          </a:xfrm>
          <a:prstGeom prst="roundRect">
            <a:avLst>
              <a:gd name="adj" fmla="val 10558"/>
            </a:avLst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120318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Електронна комуникация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Въпросите от този раздел по конспект обхващат следните области:</a:t>
            </a:r>
          </a:p>
          <a:p>
            <a:pPr lvl="1"/>
            <a:r>
              <a:rPr lang="bg-BG" dirty="0"/>
              <a:t>Електронна </a:t>
            </a:r>
            <a:r>
              <a:rPr lang="bg-BG" dirty="0" smtClean="0"/>
              <a:t>комуникация</a:t>
            </a:r>
          </a:p>
          <a:p>
            <a:pPr lvl="1"/>
            <a:r>
              <a:rPr lang="bg-BG" dirty="0" smtClean="0"/>
              <a:t>Електронна </a:t>
            </a:r>
            <a:r>
              <a:rPr lang="bg-BG" dirty="0"/>
              <a:t>поща – </a:t>
            </a:r>
            <a:r>
              <a:rPr lang="en-US" dirty="0"/>
              <a:t>e-mail</a:t>
            </a:r>
            <a:r>
              <a:rPr lang="bg-BG" dirty="0"/>
              <a:t> клиенти и уеб базирани </a:t>
            </a:r>
            <a:r>
              <a:rPr lang="bg-BG" dirty="0" smtClean="0"/>
              <a:t>интерфейси и протоколи</a:t>
            </a:r>
          </a:p>
          <a:p>
            <a:pPr lvl="1"/>
            <a:r>
              <a:rPr lang="bg-BG" dirty="0" smtClean="0"/>
              <a:t>Разговори </a:t>
            </a:r>
            <a:r>
              <a:rPr lang="bg-BG" dirty="0"/>
              <a:t>в реално време – </a:t>
            </a:r>
            <a:r>
              <a:rPr lang="en-US" dirty="0"/>
              <a:t>IRC, ICQ, Skype</a:t>
            </a:r>
            <a:r>
              <a:rPr lang="bg-BG" dirty="0"/>
              <a:t>, </a:t>
            </a:r>
            <a:r>
              <a:rPr lang="en-US" dirty="0"/>
              <a:t>MSN Messenger, Yahoo Messenger</a:t>
            </a:r>
            <a:r>
              <a:rPr lang="bg-BG" dirty="0"/>
              <a:t> – принципи на действие и </a:t>
            </a:r>
            <a:r>
              <a:rPr lang="bg-BG" dirty="0" smtClean="0"/>
              <a:t>протоколи</a:t>
            </a:r>
          </a:p>
          <a:p>
            <a:pPr lvl="1"/>
            <a:r>
              <a:rPr lang="bg-BG" dirty="0" smtClean="0"/>
              <a:t>Социални мрежи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863007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pPr marL="514350" indent="-514350">
              <a:buSzPct val="100000"/>
              <a:buFont typeface="+mj-lt"/>
              <a:buAutoNum type="arabicPeriod" startAt="17"/>
            </a:pPr>
            <a:r>
              <a:rPr lang="en-US" dirty="0" smtClean="0"/>
              <a:t> </a:t>
            </a:r>
            <a:r>
              <a:rPr lang="ru-RU" dirty="0" smtClean="0"/>
              <a:t>В компютърната терминология, какво НАЙ-ЧЕСТО разбираме под словосъчетанието email client?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sz="2400" dirty="0" smtClean="0"/>
              <a:t>потребител, използващ електронна поща</a:t>
            </a:r>
            <a:endParaRPr lang="en-US" sz="2400" dirty="0" smtClean="0"/>
          </a:p>
          <a:p>
            <a:pPr marL="871538" lvl="1" indent="-514350">
              <a:buFont typeface="+mj-lt"/>
              <a:buAutoNum type="alphaLcParenR"/>
            </a:pPr>
            <a:r>
              <a:rPr lang="ru-RU" sz="2400" dirty="0" smtClean="0"/>
              <a:t>компютърна програма, използвана за четене и изпращане на електронна поща</a:t>
            </a:r>
            <a:endParaRPr lang="en-US" sz="2400" dirty="0" smtClean="0"/>
          </a:p>
          <a:p>
            <a:pPr marL="871538" lvl="1" indent="-514350">
              <a:buFont typeface="+mj-lt"/>
              <a:buAutoNum type="alphaLcParenR"/>
            </a:pPr>
            <a:r>
              <a:rPr lang="ru-RU" sz="2400" dirty="0" smtClean="0"/>
              <a:t>фирма или потребител, притежаващ електронна поща със собствен домейн</a:t>
            </a:r>
            <a:endParaRPr lang="en-US" sz="2400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sz="2400" dirty="0" smtClean="0"/>
              <a:t>сървър, съхраняващ електронна поща</a:t>
            </a:r>
            <a:endParaRPr lang="en-US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69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00034" y="3071810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06543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3600" dirty="0"/>
              <a:t>Компютърни програми (софтуер)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Въпросите от този раздел по конспект обхващат следните области:</a:t>
            </a:r>
          </a:p>
          <a:p>
            <a:pPr lvl="1"/>
            <a:r>
              <a:rPr lang="bg-BG" dirty="0"/>
              <a:t>Компютърни програми (софтуер</a:t>
            </a:r>
            <a:r>
              <a:rPr lang="bg-BG" dirty="0" smtClean="0"/>
              <a:t>)</a:t>
            </a:r>
          </a:p>
          <a:p>
            <a:pPr lvl="2"/>
            <a:r>
              <a:rPr lang="bg-BG" dirty="0" smtClean="0"/>
              <a:t>Същност</a:t>
            </a:r>
            <a:r>
              <a:rPr lang="bg-BG" dirty="0"/>
              <a:t>, функции, </a:t>
            </a:r>
            <a:r>
              <a:rPr lang="bg-BG" dirty="0" smtClean="0"/>
              <a:t>класифициране</a:t>
            </a:r>
          </a:p>
          <a:p>
            <a:pPr lvl="2"/>
            <a:r>
              <a:rPr lang="bg-BG" dirty="0" smtClean="0"/>
              <a:t>Създаване</a:t>
            </a:r>
          </a:p>
          <a:p>
            <a:pPr lvl="2"/>
            <a:r>
              <a:rPr lang="bg-BG" dirty="0" smtClean="0"/>
              <a:t>Начини </a:t>
            </a:r>
            <a:r>
              <a:rPr lang="bg-BG" dirty="0"/>
              <a:t>на използване (инсталиране, стартиране, деинсталиране</a:t>
            </a:r>
            <a:r>
              <a:rPr lang="bg-BG" dirty="0" smtClean="0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332220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>
                <a:hlinkClick r:id="rId2"/>
              </a:rPr>
              <a:t>Информация:</a:t>
            </a:r>
            <a:endParaRPr lang="en-US" dirty="0" smtClean="0"/>
          </a:p>
          <a:p>
            <a:endParaRPr lang="en-US" dirty="0" smtClean="0"/>
          </a:p>
          <a:p>
            <a:r>
              <a:rPr lang="en-US" sz="2400" dirty="0" smtClean="0"/>
              <a:t>Email client, email reader, </a:t>
            </a:r>
            <a:r>
              <a:rPr lang="bg-BG" sz="2400" dirty="0" smtClean="0"/>
              <a:t>или по-официално </a:t>
            </a:r>
            <a:r>
              <a:rPr lang="en-US" sz="2400" dirty="0" smtClean="0"/>
              <a:t>mail user agent (MUA), </a:t>
            </a:r>
            <a:r>
              <a:rPr lang="bg-BG" sz="2400" dirty="0" smtClean="0"/>
              <a:t>е компютърна програма, използвана за достъп и управление на електронната поща на потребителя.</a:t>
            </a:r>
          </a:p>
          <a:p>
            <a:r>
              <a:rPr lang="en-US" sz="2400" dirty="0" smtClean="0"/>
              <a:t>An email client, email reader, or more formally mail user agent (MUA), is a computer program used to access and manage a user's email.</a:t>
            </a:r>
            <a:endParaRPr lang="bg-BG" sz="2400" dirty="0" smtClean="0"/>
          </a:p>
          <a:p>
            <a:pPr lvl="1"/>
            <a:endParaRPr lang="bg-BG" dirty="0" smtClean="0"/>
          </a:p>
          <a:p>
            <a:pPr lvl="1"/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56842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495800"/>
            <a:ext cx="7924800" cy="685800"/>
          </a:xfrm>
        </p:spPr>
        <p:txBody>
          <a:bodyPr/>
          <a:lstStyle/>
          <a:p>
            <a:r>
              <a:rPr lang="en-US" dirty="0" smtClean="0"/>
              <a:t>World Wide Web (WWW)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5334000"/>
            <a:ext cx="7924800" cy="1107280"/>
          </a:xfrm>
        </p:spPr>
        <p:txBody>
          <a:bodyPr/>
          <a:lstStyle/>
          <a:p>
            <a:r>
              <a:rPr lang="bg-BG" dirty="0" smtClean="0"/>
              <a:t>Как работи </a:t>
            </a:r>
            <a:r>
              <a:rPr lang="en-US" dirty="0" smtClean="0"/>
              <a:t>WWW?</a:t>
            </a:r>
            <a:r>
              <a:rPr lang="bg-BG" dirty="0" smtClean="0"/>
              <a:t> Протоколът </a:t>
            </a:r>
            <a:r>
              <a:rPr lang="en-US" dirty="0" smtClean="0"/>
              <a:t>HTTP, GET</a:t>
            </a:r>
            <a:r>
              <a:rPr lang="bg-BG" dirty="0" smtClean="0"/>
              <a:t>,</a:t>
            </a:r>
            <a:r>
              <a:rPr lang="en-US" dirty="0" smtClean="0"/>
              <a:t> POST, URL, </a:t>
            </a:r>
            <a:r>
              <a:rPr lang="bg-BG" dirty="0" smtClean="0"/>
              <a:t>уеб браузър, уеб страница, уеб сайт, …</a:t>
            </a:r>
            <a:endParaRPr lang="en-US" dirty="0"/>
          </a:p>
        </p:txBody>
      </p:sp>
      <p:pic>
        <p:nvPicPr>
          <p:cNvPr id="48130" name="Picture 2" descr="http://www.yourname.net.au/images/ist2_7677184-www.jp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90600" y="1165415"/>
            <a:ext cx="2873342" cy="2865062"/>
          </a:xfrm>
          <a:prstGeom prst="roundRect">
            <a:avLst>
              <a:gd name="adj" fmla="val 4058"/>
            </a:avLst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8132" name="Picture 4" descr="http://www.adcet.edu.au/uploads/images/wwwconfusion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280058" y="1165415"/>
            <a:ext cx="2873342" cy="2865062"/>
          </a:xfrm>
          <a:prstGeom prst="roundRect">
            <a:avLst>
              <a:gd name="adj" fmla="val 3664"/>
            </a:avLst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8134" name="Picture 6" descr="http://users.skynet.be/roland/Blue/http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 bwMode="auto">
          <a:xfrm>
            <a:off x="2590800" y="533400"/>
            <a:ext cx="3973689" cy="1106311"/>
          </a:xfrm>
          <a:prstGeom prst="roundRect">
            <a:avLst>
              <a:gd name="adj" fmla="val 34014"/>
            </a:avLst>
          </a:prstGeom>
          <a:noFill/>
          <a:effectLst>
            <a:glow rad="190500">
              <a:schemeClr val="accent5">
                <a:satMod val="175000"/>
                <a:alpha val="10000"/>
              </a:schemeClr>
            </a:glow>
            <a:softEdge rad="127000"/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8136" name="Picture 8" descr="http://www.worldphoto360.com/wp-content/uploads/2010/08/web-browsers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733800" y="1828800"/>
            <a:ext cx="1790700" cy="1790700"/>
          </a:xfrm>
          <a:prstGeom prst="roundRect">
            <a:avLst>
              <a:gd name="adj" fmla="val 35579"/>
            </a:avLst>
          </a:prstGeom>
          <a:noFill/>
          <a:effectLst>
            <a:outerShdw blurRad="139700" sx="111000" sy="111000" algn="ctr" rotWithShape="0">
              <a:prstClr val="black">
                <a:alpha val="25000"/>
              </a:prst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751816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World Wide Web (WWW)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Въпросите от този раздел по конспект обхващат следните области:</a:t>
            </a:r>
          </a:p>
          <a:p>
            <a:pPr lvl="1"/>
            <a:r>
              <a:rPr lang="bg-BG" dirty="0"/>
              <a:t>Глобална информационна система </a:t>
            </a:r>
            <a:r>
              <a:rPr lang="en-US" dirty="0"/>
              <a:t>World Wide Web</a:t>
            </a:r>
            <a:r>
              <a:rPr lang="bg-BG" dirty="0"/>
              <a:t> (</a:t>
            </a:r>
            <a:r>
              <a:rPr lang="en-US" dirty="0"/>
              <a:t>WWW</a:t>
            </a:r>
            <a:r>
              <a:rPr lang="bg-BG" dirty="0"/>
              <a:t>) – същност и </a:t>
            </a:r>
            <a:r>
              <a:rPr lang="bg-BG" dirty="0" smtClean="0"/>
              <a:t>функциониране</a:t>
            </a:r>
          </a:p>
          <a:p>
            <a:pPr lvl="1"/>
            <a:r>
              <a:rPr lang="bg-BG" dirty="0" smtClean="0"/>
              <a:t>Уеб сървъри и уеб браузъри</a:t>
            </a:r>
            <a:r>
              <a:rPr lang="bg-BG" dirty="0"/>
              <a:t>. Протокол </a:t>
            </a:r>
            <a:r>
              <a:rPr lang="en-US" dirty="0"/>
              <a:t>HTTP</a:t>
            </a:r>
            <a:r>
              <a:rPr lang="bg-BG" dirty="0"/>
              <a:t>, методи </a:t>
            </a:r>
            <a:r>
              <a:rPr lang="en-US" dirty="0"/>
              <a:t>GET </a:t>
            </a:r>
            <a:r>
              <a:rPr lang="bg-BG" dirty="0"/>
              <a:t>и </a:t>
            </a:r>
            <a:r>
              <a:rPr lang="en-US" dirty="0"/>
              <a:t>POST</a:t>
            </a:r>
            <a:r>
              <a:rPr lang="bg-BG" dirty="0"/>
              <a:t>. Хиперлинк технология</a:t>
            </a:r>
            <a:r>
              <a:rPr lang="en-US" dirty="0"/>
              <a:t> (</a:t>
            </a:r>
            <a:r>
              <a:rPr lang="bg-BG" dirty="0"/>
              <a:t>Интернет препратки</a:t>
            </a:r>
            <a:r>
              <a:rPr lang="bg-BG" dirty="0" smtClean="0"/>
              <a:t>)</a:t>
            </a:r>
          </a:p>
          <a:p>
            <a:pPr lvl="1"/>
            <a:r>
              <a:rPr lang="en-US" dirty="0" smtClean="0"/>
              <a:t>Web</a:t>
            </a:r>
            <a:r>
              <a:rPr lang="bg-BG" dirty="0" smtClean="0"/>
              <a:t> </a:t>
            </a:r>
            <a:r>
              <a:rPr lang="bg-BG" dirty="0"/>
              <a:t>страница – същност, предназначение, URL адрес и </a:t>
            </a:r>
            <a:r>
              <a:rPr lang="bg-BG" dirty="0" smtClean="0"/>
              <a:t>елементи</a:t>
            </a:r>
          </a:p>
          <a:p>
            <a:pPr lvl="1"/>
            <a:r>
              <a:rPr lang="bg-BG" dirty="0" smtClean="0"/>
              <a:t>Хостинг </a:t>
            </a:r>
            <a:r>
              <a:rPr lang="bg-BG" dirty="0"/>
              <a:t>на уеб </a:t>
            </a:r>
            <a:r>
              <a:rPr lang="bg-BG" dirty="0" smtClean="0"/>
              <a:t>сайтове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192493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pPr marL="514350" indent="-514350">
              <a:buSzPct val="100000"/>
              <a:buFont typeface="+mj-lt"/>
              <a:buAutoNum type="arabicPeriod" startAt="18"/>
            </a:pPr>
            <a:r>
              <a:rPr lang="en-US" dirty="0" smtClean="0"/>
              <a:t> </a:t>
            </a:r>
            <a:r>
              <a:rPr lang="bg-BG" dirty="0" smtClean="0"/>
              <a:t>Кой е най-използваният уеб браузър според статистиката от юни 2013?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Internet Explorer</a:t>
            </a:r>
            <a:endParaRPr lang="bg-BG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Mozilla Firefox</a:t>
            </a:r>
            <a:endParaRPr lang="bg-BG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Google Chrome</a:t>
            </a:r>
            <a:endParaRPr lang="bg-BG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Safari</a:t>
            </a:r>
            <a:endParaRPr lang="bg-BG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Opera</a:t>
            </a:r>
            <a:endParaRPr lang="bg-BG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73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00034" y="3357562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249926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>
                <a:hlinkClick r:id="rId2"/>
              </a:rPr>
              <a:t>Информация:</a:t>
            </a:r>
            <a:endParaRPr lang="en-US" dirty="0" smtClean="0"/>
          </a:p>
          <a:p>
            <a:endParaRPr lang="en-US" dirty="0" smtClean="0"/>
          </a:p>
          <a:p>
            <a:r>
              <a:rPr lang="bg-BG" dirty="0" smtClean="0"/>
              <a:t>Според статистиката от юни 2013</a:t>
            </a:r>
            <a:r>
              <a:rPr lang="en-US" dirty="0" smtClean="0"/>
              <a:t> </a:t>
            </a:r>
            <a:r>
              <a:rPr lang="bg-BG" dirty="0" smtClean="0"/>
              <a:t>г</a:t>
            </a:r>
            <a:r>
              <a:rPr lang="en-US" dirty="0" smtClean="0"/>
              <a:t>.,</a:t>
            </a:r>
            <a:r>
              <a:rPr lang="bg-BG" dirty="0" smtClean="0"/>
              <a:t> </a:t>
            </a:r>
            <a:r>
              <a:rPr lang="en-US" dirty="0" smtClean="0"/>
              <a:t>Google Chrome </a:t>
            </a:r>
            <a:r>
              <a:rPr lang="bg-BG" dirty="0" smtClean="0"/>
              <a:t>е на първо място с </a:t>
            </a:r>
            <a:r>
              <a:rPr lang="en-US" dirty="0" smtClean="0"/>
              <a:t>35.82</a:t>
            </a:r>
            <a:r>
              <a:rPr lang="bg-BG" dirty="0" smtClean="0"/>
              <a:t>%</a:t>
            </a:r>
            <a:r>
              <a:rPr lang="en-US" dirty="0" smtClean="0"/>
              <a:t>,</a:t>
            </a:r>
            <a:r>
              <a:rPr lang="bg-BG" dirty="0" smtClean="0"/>
              <a:t> на второ място е </a:t>
            </a:r>
            <a:r>
              <a:rPr lang="en-US" dirty="0" smtClean="0"/>
              <a:t>Internet Explorer </a:t>
            </a:r>
            <a:r>
              <a:rPr lang="bg-BG" dirty="0" smtClean="0"/>
              <a:t>с 20.27%</a:t>
            </a:r>
            <a:r>
              <a:rPr lang="en-US" dirty="0" smtClean="0"/>
              <a:t>,</a:t>
            </a:r>
            <a:r>
              <a:rPr lang="bg-BG" dirty="0" smtClean="0"/>
              <a:t> а на трето е </a:t>
            </a:r>
            <a:r>
              <a:rPr lang="en-US" dirty="0" smtClean="0"/>
              <a:t>Firefox </a:t>
            </a:r>
            <a:r>
              <a:rPr lang="bg-BG" dirty="0" smtClean="0"/>
              <a:t>с 16.60%. </a:t>
            </a:r>
          </a:p>
          <a:p>
            <a:pPr lvl="1"/>
            <a:endParaRPr lang="bg-BG" dirty="0" smtClean="0"/>
          </a:p>
          <a:p>
            <a:pPr lvl="1"/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791372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495800"/>
            <a:ext cx="7924800" cy="685800"/>
          </a:xfrm>
        </p:spPr>
        <p:txBody>
          <a:bodyPr/>
          <a:lstStyle/>
          <a:p>
            <a:r>
              <a:rPr lang="bg-BG" dirty="0" smtClean="0"/>
              <a:t>Уеб дизайн, </a:t>
            </a:r>
            <a:r>
              <a:rPr lang="en-US" dirty="0" smtClean="0"/>
              <a:t>HTML, CSS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5410200"/>
            <a:ext cx="7924800" cy="873920"/>
          </a:xfrm>
        </p:spPr>
        <p:txBody>
          <a:bodyPr/>
          <a:lstStyle/>
          <a:p>
            <a:r>
              <a:rPr lang="bg-BG" dirty="0" smtClean="0"/>
              <a:t>Уеб дизайн, </a:t>
            </a:r>
            <a:r>
              <a:rPr lang="en-US" dirty="0" smtClean="0"/>
              <a:t>HTML, CSS, </a:t>
            </a:r>
            <a:r>
              <a:rPr lang="bg-BG" dirty="0" smtClean="0"/>
              <a:t>текст, графика, препратки, таблици, формуляри, …</a:t>
            </a:r>
            <a:endParaRPr lang="en-US" dirty="0"/>
          </a:p>
        </p:txBody>
      </p:sp>
      <p:pic>
        <p:nvPicPr>
          <p:cNvPr id="51202" name="Picture 2" descr="http://www.duoh.com/graphics/services-visual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333626" y="762000"/>
            <a:ext cx="4448174" cy="3209632"/>
          </a:xfrm>
          <a:prstGeom prst="roundRect">
            <a:avLst>
              <a:gd name="adj" fmla="val 1895"/>
            </a:avLst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://us.123rf.com/400wm/400/400/kentoh/kentoh0901/kentoh090100047/4081477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 xmlns="">
                  <a14:imgLayer r:embed="rId4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62193" y="2895600"/>
            <a:ext cx="2509607" cy="1165175"/>
          </a:xfrm>
          <a:prstGeom prst="roundRect">
            <a:avLst>
              <a:gd name="adj" fmla="val 5096"/>
            </a:avLst>
          </a:prstGeom>
          <a:noFill/>
          <a:ln>
            <a:solidFill>
              <a:schemeClr val="accent5">
                <a:lumMod val="75000"/>
              </a:schemeClr>
            </a:solidFill>
          </a:ln>
        </p:spPr>
      </p:pic>
      <p:pic>
        <p:nvPicPr>
          <p:cNvPr id="51205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324600" y="1295400"/>
            <a:ext cx="2153680" cy="28529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4" descr="http://www.filemaker.com.au/products/filemaker-pro/images/icon_script_triggers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21440797">
            <a:off x="653293" y="1094834"/>
            <a:ext cx="1932382" cy="1932382"/>
          </a:xfrm>
          <a:prstGeom prst="rect">
            <a:avLst/>
          </a:prstGeom>
          <a:noFill/>
          <a:effectLst/>
        </p:spPr>
      </p:pic>
    </p:spTree>
    <p:extLst>
      <p:ext uri="{BB962C8B-B14F-4D97-AF65-F5344CB8AC3E}">
        <p14:creationId xmlns:p14="http://schemas.microsoft.com/office/powerpoint/2010/main" xmlns="" val="2556549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Уеб дизайн, </a:t>
            </a:r>
            <a:r>
              <a:rPr lang="en-US" dirty="0"/>
              <a:t>HTML, CSS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Въпросите от този раздел по конспект обхващат следните области:</a:t>
            </a:r>
          </a:p>
          <a:p>
            <a:pPr lvl="1"/>
            <a:r>
              <a:rPr lang="bg-BG" dirty="0"/>
              <a:t>Проектиране, дизайн, разработване и тестване на уеб </a:t>
            </a:r>
            <a:r>
              <a:rPr lang="bg-BG" dirty="0" smtClean="0"/>
              <a:t>сайтове</a:t>
            </a:r>
          </a:p>
          <a:p>
            <a:pPr lvl="1"/>
            <a:r>
              <a:rPr lang="bg-BG" dirty="0" smtClean="0"/>
              <a:t>Основни </a:t>
            </a:r>
            <a:r>
              <a:rPr lang="bg-BG" dirty="0"/>
              <a:t>HTML тагове: вмъкване на форматиран текст, изображения, връзки (препратки), </a:t>
            </a:r>
            <a:r>
              <a:rPr lang="bg-BG" dirty="0" smtClean="0"/>
              <a:t>таблици</a:t>
            </a:r>
          </a:p>
          <a:p>
            <a:pPr lvl="1"/>
            <a:r>
              <a:rPr lang="bg-BG" dirty="0" smtClean="0"/>
              <a:t>Език </a:t>
            </a:r>
            <a:r>
              <a:rPr lang="bg-BG" dirty="0"/>
              <a:t>за стилизиране на уеб сайтове </a:t>
            </a:r>
            <a:r>
              <a:rPr lang="en-US" dirty="0" smtClean="0"/>
              <a:t>CSS</a:t>
            </a:r>
            <a:endParaRPr lang="bg-BG" dirty="0" smtClean="0"/>
          </a:p>
          <a:p>
            <a:pPr lvl="1"/>
            <a:r>
              <a:rPr lang="bg-BG" dirty="0"/>
              <a:t>Подравняване на съдържанието в уеб </a:t>
            </a:r>
            <a:r>
              <a:rPr lang="bg-BG" dirty="0" smtClean="0"/>
              <a:t>страница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513530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Уеб дизайн, </a:t>
            </a:r>
            <a:r>
              <a:rPr lang="en-US" dirty="0"/>
              <a:t>HTML, </a:t>
            </a:r>
            <a:r>
              <a:rPr lang="en-US" dirty="0" smtClean="0"/>
              <a:t>CSS</a:t>
            </a:r>
            <a:r>
              <a:rPr lang="bg-BG" dirty="0" smtClean="0"/>
              <a:t> 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bg-BG" dirty="0"/>
              <a:t>Характеристики на страница (фон, цвят, изображения, подравняване, заглавия на страници, кодировка на страници, </a:t>
            </a:r>
            <a:r>
              <a:rPr lang="en-US" dirty="0"/>
              <a:t>meta</a:t>
            </a:r>
            <a:r>
              <a:rPr lang="bg-BG" dirty="0"/>
              <a:t> тагове), параграфи, шрифтове, цветове, вмъкване на </a:t>
            </a:r>
            <a:r>
              <a:rPr lang="bg-BG" dirty="0" smtClean="0"/>
              <a:t>изображения</a:t>
            </a:r>
          </a:p>
          <a:p>
            <a:pPr lvl="1"/>
            <a:r>
              <a:rPr lang="bg-BG" dirty="0" smtClean="0"/>
              <a:t>Превръщане </a:t>
            </a:r>
            <a:r>
              <a:rPr lang="bg-BG" dirty="0"/>
              <a:t>на уеб дизайн (картинка) към уеб сайт. Системи за управление на </a:t>
            </a:r>
            <a:r>
              <a:rPr lang="bg-BG" dirty="0" smtClean="0"/>
              <a:t>съдържание</a:t>
            </a:r>
          </a:p>
          <a:p>
            <a:pPr lvl="1"/>
            <a:r>
              <a:rPr lang="bg-BG" dirty="0" smtClean="0"/>
              <a:t>Рамки </a:t>
            </a:r>
            <a:r>
              <a:rPr lang="bg-BG" dirty="0"/>
              <a:t>(</a:t>
            </a:r>
            <a:r>
              <a:rPr lang="en-US" dirty="0"/>
              <a:t>frames</a:t>
            </a:r>
            <a:r>
              <a:rPr lang="bg-BG" dirty="0"/>
              <a:t>). Навигация: прехвърляне на управлението в рамки (</a:t>
            </a:r>
            <a:r>
              <a:rPr lang="en-US" dirty="0"/>
              <a:t>frames</a:t>
            </a:r>
            <a:r>
              <a:rPr lang="bg-BG" dirty="0" smtClean="0"/>
              <a:t>)</a:t>
            </a:r>
            <a:endParaRPr lang="en-US" dirty="0"/>
          </a:p>
          <a:p>
            <a:pPr lvl="2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143525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pPr marL="514350" indent="-514350">
              <a:buSzPct val="100000"/>
              <a:buFont typeface="+mj-lt"/>
              <a:buAutoNum type="arabicPeriod" startAt="19"/>
            </a:pPr>
            <a:r>
              <a:rPr lang="en-US" dirty="0" smtClean="0"/>
              <a:t> </a:t>
            </a:r>
            <a:r>
              <a:rPr lang="bg-BG" dirty="0" smtClean="0"/>
              <a:t>Кой е коректният HTML код за направата на падащо меню?</a:t>
            </a:r>
          </a:p>
          <a:p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&lt;input type="list"&gt;</a:t>
            </a:r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&lt;select&gt;</a:t>
            </a:r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&lt;list&gt;</a:t>
            </a:r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&lt;input type="dropdown“&gt;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78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00034" y="3357562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049493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4282" y="857232"/>
            <a:ext cx="8686800" cy="5791200"/>
          </a:xfrm>
        </p:spPr>
        <p:txBody>
          <a:bodyPr/>
          <a:lstStyle/>
          <a:p>
            <a:r>
              <a:rPr lang="bg-BG" dirty="0" smtClean="0">
                <a:hlinkClick r:id="rId2"/>
              </a:rPr>
              <a:t>Информация:</a:t>
            </a:r>
            <a:endParaRPr lang="en-US" dirty="0" smtClean="0"/>
          </a:p>
          <a:p>
            <a:pPr lvl="1">
              <a:buNone/>
            </a:pPr>
            <a:endParaRPr lang="en-US" dirty="0" smtClean="0"/>
          </a:p>
          <a:p>
            <a:r>
              <a:rPr lang="bg-BG" dirty="0" smtClean="0"/>
              <a:t>Елементът </a:t>
            </a:r>
            <a:r>
              <a:rPr lang="bg-BG" i="1" dirty="0" smtClean="0"/>
              <a:t>&lt;select&gt; </a:t>
            </a:r>
            <a:r>
              <a:rPr lang="en-US" dirty="0" err="1" smtClean="0"/>
              <a:t>се</a:t>
            </a:r>
            <a:r>
              <a:rPr lang="en-US" dirty="0" smtClean="0"/>
              <a:t> </a:t>
            </a:r>
            <a:r>
              <a:rPr lang="en-US" dirty="0" err="1" smtClean="0"/>
              <a:t>използва</a:t>
            </a:r>
            <a:r>
              <a:rPr lang="en-US" dirty="0" smtClean="0"/>
              <a:t> </a:t>
            </a:r>
            <a:r>
              <a:rPr lang="en-US" dirty="0" err="1" smtClean="0"/>
              <a:t>за</a:t>
            </a:r>
            <a:r>
              <a:rPr lang="en-US" dirty="0" smtClean="0"/>
              <a:t> </a:t>
            </a:r>
            <a:r>
              <a:rPr lang="en-US" dirty="0" err="1" smtClean="0"/>
              <a:t>направата</a:t>
            </a:r>
            <a:r>
              <a:rPr lang="en-US" dirty="0" smtClean="0"/>
              <a:t> </a:t>
            </a:r>
            <a:r>
              <a:rPr lang="en-US" dirty="0" err="1" smtClean="0"/>
              <a:t>на</a:t>
            </a:r>
            <a:r>
              <a:rPr lang="en-US" dirty="0" smtClean="0"/>
              <a:t> </a:t>
            </a:r>
            <a:r>
              <a:rPr lang="en-US" dirty="0" err="1" smtClean="0"/>
              <a:t>падащо</a:t>
            </a:r>
            <a:r>
              <a:rPr lang="en-US" dirty="0" smtClean="0"/>
              <a:t> </a:t>
            </a:r>
            <a:r>
              <a:rPr lang="en-US" dirty="0" err="1" smtClean="0"/>
              <a:t>меню</a:t>
            </a:r>
            <a:r>
              <a:rPr lang="en-US" dirty="0" smtClean="0"/>
              <a:t>.</a:t>
            </a:r>
            <a:endParaRPr lang="bg-BG" dirty="0" smtClean="0"/>
          </a:p>
          <a:p>
            <a:r>
              <a:rPr lang="bg-BG" dirty="0" smtClean="0"/>
              <a:t>Чрез </a:t>
            </a:r>
            <a:r>
              <a:rPr lang="bg-BG" i="1" dirty="0" smtClean="0"/>
              <a:t>&lt;option&gt;</a:t>
            </a:r>
            <a:r>
              <a:rPr lang="bg-BG" dirty="0" smtClean="0"/>
              <a:t> тагове, който се слагат в </a:t>
            </a:r>
            <a:r>
              <a:rPr lang="bg-BG" i="1" dirty="0" smtClean="0"/>
              <a:t>&lt;select&gt;</a:t>
            </a:r>
            <a:r>
              <a:rPr lang="bg-BG" dirty="0" smtClean="0"/>
              <a:t> елемента се посочват вариантите за избор на падащото меню.</a:t>
            </a:r>
          </a:p>
          <a:p>
            <a:endParaRPr lang="bg-BG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253554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pPr marL="514350" indent="-514350">
              <a:buSzPct val="100000"/>
              <a:buFont typeface="+mj-lt"/>
              <a:buAutoNum type="arabicPeriod" startAt="2"/>
            </a:pPr>
            <a:r>
              <a:rPr lang="en-US" sz="2800" dirty="0" smtClean="0"/>
              <a:t>Плъгините и </a:t>
            </a:r>
            <a:r>
              <a:rPr lang="en-US" sz="2800" dirty="0" err="1" smtClean="0"/>
              <a:t>разширенията</a:t>
            </a:r>
            <a:r>
              <a:rPr lang="en-US" sz="2800" dirty="0" smtClean="0"/>
              <a:t> </a:t>
            </a:r>
            <a:r>
              <a:rPr lang="en-US" sz="2800" dirty="0" err="1" smtClean="0"/>
              <a:t>са</a:t>
            </a:r>
            <a:r>
              <a:rPr lang="en-US" sz="2800" dirty="0" smtClean="0"/>
              <a:t> </a:t>
            </a:r>
            <a:r>
              <a:rPr lang="en-US" sz="2800" dirty="0" err="1" smtClean="0"/>
              <a:t>софтуер</a:t>
            </a:r>
            <a:r>
              <a:rPr lang="en-US" sz="2800" dirty="0" smtClean="0"/>
              <a:t>, </a:t>
            </a:r>
            <a:r>
              <a:rPr lang="en-US" sz="2800" dirty="0" err="1" smtClean="0"/>
              <a:t>който</a:t>
            </a:r>
            <a:r>
              <a:rPr lang="en-US" sz="2800" dirty="0" smtClean="0"/>
              <a:t>:</a:t>
            </a:r>
          </a:p>
          <a:p>
            <a:pPr marL="871538" lvl="1" indent="-514350">
              <a:buFont typeface="+mj-lt"/>
              <a:buAutoNum type="alphaLcParenR"/>
            </a:pPr>
            <a:r>
              <a:rPr lang="bg-BG" sz="2400" dirty="0" smtClean="0"/>
              <a:t>Разширява или променя функционалността на друга част от софтуера и го задължава да  ги използва, за да функционира</a:t>
            </a:r>
            <a:endParaRPr lang="en-US" sz="2400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sz="2400" dirty="0" smtClean="0"/>
              <a:t>Задава на самия процесор как да изпълнява машинния код и всъщност е софтуер на по-ниско ниво от машинния </a:t>
            </a:r>
            <a:r>
              <a:rPr lang="bg-BG" sz="2400" dirty="0" smtClean="0"/>
              <a:t>код</a:t>
            </a:r>
            <a:endParaRPr lang="en-US" sz="2400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sz="2400" dirty="0" smtClean="0"/>
              <a:t>Директно в уеб браузъра, когато дадена страница е заредена</a:t>
            </a:r>
            <a:endParaRPr lang="en-US" sz="2400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sz="2400" dirty="0" smtClean="0"/>
              <a:t>Не разграничава ясно софтуерната система и приложния софтуер</a:t>
            </a:r>
            <a:endParaRPr lang="en-US" sz="2400" dirty="0" smtClean="0"/>
          </a:p>
          <a:p>
            <a:pPr marL="871538" lvl="1" indent="-51435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00034" y="1428736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146406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4" descr="http://4.bp.blogspot.com/_Fyl1dFhmZf4/S-mjvhNO96I/AAAAAAAAATU/ZB_LbexAHYk/s320/javascript_logo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168223">
            <a:off x="539215" y="1597746"/>
            <a:ext cx="1855715" cy="1361212"/>
          </a:xfrm>
          <a:prstGeom prst="roundRect">
            <a:avLst>
              <a:gd name="adj" fmla="val 4193"/>
            </a:avLst>
          </a:prstGeom>
          <a:noFill/>
          <a:ln w="254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3733800"/>
            <a:ext cx="7924800" cy="685800"/>
          </a:xfrm>
        </p:spPr>
        <p:txBody>
          <a:bodyPr/>
          <a:lstStyle/>
          <a:p>
            <a:r>
              <a:rPr lang="en-US" dirty="0" smtClean="0"/>
              <a:t>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4760120"/>
            <a:ext cx="7924800" cy="1564480"/>
          </a:xfrm>
        </p:spPr>
        <p:txBody>
          <a:bodyPr/>
          <a:lstStyle/>
          <a:p>
            <a:r>
              <a:rPr lang="bg-BG" dirty="0" smtClean="0"/>
              <a:t>Разработка на скриптове с </a:t>
            </a:r>
            <a:r>
              <a:rPr lang="en-US" dirty="0" smtClean="0"/>
              <a:t>JavaScript</a:t>
            </a:r>
            <a:r>
              <a:rPr lang="bg-BG" dirty="0" smtClean="0"/>
              <a:t>, основни </a:t>
            </a:r>
            <a:r>
              <a:rPr lang="en-US" dirty="0" smtClean="0"/>
              <a:t>JavaScript </a:t>
            </a:r>
            <a:r>
              <a:rPr lang="bg-BG" dirty="0" smtClean="0"/>
              <a:t>конструкции, оператори, обекти, </a:t>
            </a:r>
            <a:r>
              <a:rPr lang="bg-BG" dirty="0"/>
              <a:t>манипулация на </a:t>
            </a:r>
            <a:r>
              <a:rPr lang="en-US" dirty="0"/>
              <a:t>DOM</a:t>
            </a:r>
            <a:r>
              <a:rPr lang="bg-BG" dirty="0"/>
              <a:t> </a:t>
            </a:r>
            <a:r>
              <a:rPr lang="bg-BG" dirty="0" smtClean="0"/>
              <a:t>дървото</a:t>
            </a:r>
            <a:endParaRPr lang="en-US" dirty="0"/>
          </a:p>
        </p:txBody>
      </p:sp>
      <p:pic>
        <p:nvPicPr>
          <p:cNvPr id="5" name="Picture 4" descr="http://www.berniecode.com/blog/wp-content/uploads/2007/03/visual-studio-javascript-debugging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410200" y="914400"/>
            <a:ext cx="3019424" cy="1981200"/>
          </a:xfrm>
          <a:prstGeom prst="roundRect">
            <a:avLst>
              <a:gd name="adj" fmla="val 4501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scene3d>
            <a:camera prst="perspectiveContrastingLeftFacing" fov="2700000">
              <a:rot lat="323880" lon="2628735" rev="21594000"/>
            </a:camera>
            <a:lightRig rig="threePt" dir="t"/>
          </a:scene3d>
        </p:spPr>
      </p:pic>
      <p:pic>
        <p:nvPicPr>
          <p:cNvPr id="6" name="Picture 6" descr="http://www.strictlyphp.com/blog/wp-content/uploads/2009/07/icon_javascript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598734" y="2209800"/>
            <a:ext cx="990600" cy="990601"/>
          </a:xfrm>
          <a:prstGeom prst="rect">
            <a:avLst/>
          </a:prstGeom>
          <a:noFill/>
        </p:spPr>
      </p:pic>
      <p:pic>
        <p:nvPicPr>
          <p:cNvPr id="7" name="Picture 8" descr="http://www.lnl.infn.it/~epics/WikiDumps/localhost/160px-javascript_icon.svg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196704" y="1510904"/>
            <a:ext cx="1613296" cy="1613297"/>
          </a:xfrm>
          <a:prstGeom prst="rect">
            <a:avLst/>
          </a:prstGeom>
          <a:noFill/>
          <a:scene3d>
            <a:camera prst="perspectiveContrastingRightFacing" fov="3900000">
              <a:rot lat="1096793" lon="21059336" rev="21486019"/>
            </a:camera>
            <a:lightRig rig="threePt" dir="t"/>
          </a:scene3d>
        </p:spPr>
      </p:pic>
      <p:pic>
        <p:nvPicPr>
          <p:cNvPr id="8" name="Picture 10" descr="http://icons.mysitemyway.com/wp-content/gallery/glowing-green-neon-icons-business/111095-glowing-green-neon-icon-business-cursor.png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5954108">
            <a:off x="3720988" y="1288608"/>
            <a:ext cx="2069928" cy="206993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487073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JavaScript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638800"/>
          </a:xfrm>
        </p:spPr>
        <p:txBody>
          <a:bodyPr/>
          <a:lstStyle/>
          <a:p>
            <a:r>
              <a:rPr lang="bg-BG" sz="3000" dirty="0" smtClean="0"/>
              <a:t>Въпросите от този раздел по конспект обхващат следните области:</a:t>
            </a:r>
          </a:p>
          <a:p>
            <a:pPr lvl="1"/>
            <a:r>
              <a:rPr lang="bg-BG" sz="2800" dirty="0"/>
              <a:t>Скриптови езици за програмиране в </a:t>
            </a:r>
            <a:r>
              <a:rPr lang="bg-BG" sz="2800" dirty="0" smtClean="0"/>
              <a:t>Интернет: </a:t>
            </a:r>
            <a:r>
              <a:rPr lang="en-US" sz="2800" dirty="0"/>
              <a:t>JavaScript</a:t>
            </a:r>
            <a:r>
              <a:rPr lang="bg-BG" sz="2800" dirty="0"/>
              <a:t>, </a:t>
            </a:r>
            <a:r>
              <a:rPr lang="en-US" sz="2800" dirty="0"/>
              <a:t>Perl</a:t>
            </a:r>
            <a:r>
              <a:rPr lang="bg-BG" sz="2800" dirty="0"/>
              <a:t>, </a:t>
            </a:r>
            <a:r>
              <a:rPr lang="en-US" sz="2800" dirty="0"/>
              <a:t>VBScript</a:t>
            </a:r>
            <a:r>
              <a:rPr lang="bg-BG" sz="2800" dirty="0"/>
              <a:t>. Общи сведения за </a:t>
            </a:r>
            <a:r>
              <a:rPr lang="en-US" sz="2800" dirty="0"/>
              <a:t>JavaScript</a:t>
            </a:r>
            <a:r>
              <a:rPr lang="bg-BG" sz="2800" dirty="0"/>
              <a:t>. Типове данни. Променливи. Оператор за присвояване. Операции и изрази. Условен оператор. Оператори за цикъл. Функции в </a:t>
            </a:r>
            <a:r>
              <a:rPr lang="en-US" sz="2800" dirty="0"/>
              <a:t>JavaScript</a:t>
            </a:r>
            <a:r>
              <a:rPr lang="bg-BG" sz="2800" dirty="0"/>
              <a:t>. Обекти в </a:t>
            </a:r>
            <a:r>
              <a:rPr lang="en-US" sz="2800" dirty="0"/>
              <a:t>JavaScript</a:t>
            </a:r>
            <a:r>
              <a:rPr lang="bg-BG" sz="2800" dirty="0"/>
              <a:t>. Масиви. Класове </a:t>
            </a:r>
            <a:r>
              <a:rPr lang="en-US" sz="2800" dirty="0"/>
              <a:t>Date, Math</a:t>
            </a:r>
            <a:r>
              <a:rPr lang="bg-BG" sz="2800" dirty="0"/>
              <a:t>. Обекти</a:t>
            </a:r>
            <a:r>
              <a:rPr lang="en-US" sz="2800" dirty="0"/>
              <a:t> document, window, navigator.</a:t>
            </a:r>
            <a:r>
              <a:rPr lang="bg-BG" sz="2800" dirty="0"/>
              <a:t> Събития в </a:t>
            </a:r>
            <a:r>
              <a:rPr lang="en-US" sz="2800" dirty="0"/>
              <a:t>JavaScript</a:t>
            </a:r>
            <a:r>
              <a:rPr lang="bg-BG" sz="2800" dirty="0"/>
              <a:t>. Обектен модел </a:t>
            </a:r>
            <a:r>
              <a:rPr lang="en-US" sz="2800" dirty="0"/>
              <a:t>DOM</a:t>
            </a:r>
            <a:r>
              <a:rPr lang="bg-BG" sz="2800" dirty="0"/>
              <a:t> и манипулация с </a:t>
            </a:r>
            <a:r>
              <a:rPr lang="en-US" sz="2800" dirty="0"/>
              <a:t>JavaScript</a:t>
            </a:r>
            <a:r>
              <a:rPr lang="en-US" sz="2800" dirty="0" smtClean="0"/>
              <a:t>.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409001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pPr marL="514350" indent="-514350">
              <a:buSzPct val="100000"/>
              <a:buFont typeface="+mj-lt"/>
              <a:buAutoNum type="arabicPeriod" startAt="20"/>
            </a:pPr>
            <a:r>
              <a:rPr lang="en-US" dirty="0" smtClean="0"/>
              <a:t> </a:t>
            </a:r>
            <a:r>
              <a:rPr lang="ru-RU" dirty="0" smtClean="0"/>
              <a:t>Kой от следните типове данни липсва в езика Pearl ?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scalars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arrays of scalars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associative arrays of scalars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err="1" smtClean="0"/>
              <a:t>BigInteger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82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39552" y="3933056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161915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>
                <a:hlinkClick r:id="rId2"/>
              </a:rPr>
              <a:t>Информация: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Big Integer </a:t>
            </a:r>
            <a:r>
              <a:rPr lang="bg-BG" dirty="0" smtClean="0"/>
              <a:t>липсва в езика </a:t>
            </a:r>
            <a:r>
              <a:rPr lang="en-US" dirty="0" smtClean="0"/>
              <a:t>Perl. </a:t>
            </a:r>
            <a:r>
              <a:rPr lang="en-US" smtClean="0"/>
              <a:t>BigInteger</a:t>
            </a:r>
            <a:r>
              <a:rPr lang="en-US" dirty="0" smtClean="0"/>
              <a:t> </a:t>
            </a:r>
            <a:r>
              <a:rPr lang="bg-BG" dirty="0" smtClean="0"/>
              <a:t>е аритметичен тип в .</a:t>
            </a:r>
            <a:r>
              <a:rPr lang="en-US" dirty="0" smtClean="0"/>
              <a:t>NET </a:t>
            </a:r>
            <a:r>
              <a:rPr lang="bg-BG" dirty="0" smtClean="0"/>
              <a:t>платформата, </a:t>
            </a:r>
            <a:r>
              <a:rPr lang="en-US" dirty="0" smtClean="0"/>
              <a:t>Java </a:t>
            </a:r>
            <a:r>
              <a:rPr lang="bg-BG" dirty="0" smtClean="0"/>
              <a:t>и други езици.Държи се като знаков целочислен тип който е ограничен само от паметта която е на разположение.</a:t>
            </a:r>
          </a:p>
          <a:p>
            <a:endParaRPr lang="bg-BG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269498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u="sng" dirty="0" smtClean="0">
                <a:solidFill>
                  <a:srgbClr val="9BCC00"/>
                </a:solidFill>
              </a:rPr>
              <a:t>Информация</a:t>
            </a:r>
            <a:endParaRPr lang="en-US" u="sng" dirty="0" smtClean="0">
              <a:solidFill>
                <a:srgbClr val="9BCC00"/>
              </a:solidFill>
            </a:endParaRPr>
          </a:p>
          <a:p>
            <a:endParaRPr lang="en-US" dirty="0" smtClean="0"/>
          </a:p>
          <a:p>
            <a:pPr marL="282575" lvl="1" indent="-282575"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sz="2600" dirty="0" smtClean="0"/>
              <a:t>Плъгините и </a:t>
            </a:r>
            <a:r>
              <a:rPr lang="en-US" sz="2600" dirty="0" err="1" smtClean="0"/>
              <a:t>разширенията</a:t>
            </a:r>
            <a:r>
              <a:rPr lang="en-US" sz="2600" dirty="0" smtClean="0"/>
              <a:t> </a:t>
            </a:r>
            <a:r>
              <a:rPr lang="en-US" sz="2600" dirty="0" err="1" smtClean="0"/>
              <a:t>са</a:t>
            </a:r>
            <a:r>
              <a:rPr lang="en-US" sz="2600" dirty="0" smtClean="0"/>
              <a:t> </a:t>
            </a:r>
            <a:r>
              <a:rPr lang="en-US" sz="2600" dirty="0" err="1" smtClean="0"/>
              <a:t>софтуер</a:t>
            </a:r>
            <a:r>
              <a:rPr lang="en-US" sz="2600" dirty="0" smtClean="0"/>
              <a:t>, </a:t>
            </a:r>
            <a:r>
              <a:rPr lang="en-US" sz="2600" dirty="0" err="1" smtClean="0"/>
              <a:t>който</a:t>
            </a:r>
            <a:r>
              <a:rPr lang="en-US" sz="2600" dirty="0" smtClean="0"/>
              <a:t> </a:t>
            </a:r>
            <a:r>
              <a:rPr lang="bg-BG" sz="2600" dirty="0" smtClean="0"/>
              <a:t>разширява или променя функционалността на друга част от софтуера и го задължава да  ги използва, за да функционира.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780859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lerik Academy">
  <a:themeElements>
    <a:clrScheme name="Telerik Colors Theme">
      <a:dk1>
        <a:sysClr val="windowText" lastClr="008000"/>
      </a:dk1>
      <a:lt1>
        <a:srgbClr val="CCFF66"/>
      </a:lt1>
      <a:dk2>
        <a:srgbClr val="30356E"/>
      </a:dk2>
      <a:lt2>
        <a:srgbClr val="CCFF33"/>
      </a:lt2>
      <a:accent1>
        <a:srgbClr val="CC4757"/>
      </a:accent1>
      <a:accent2>
        <a:srgbClr val="FF6F61"/>
      </a:accent2>
      <a:accent3>
        <a:srgbClr val="FF953E"/>
      </a:accent3>
      <a:accent4>
        <a:srgbClr val="F8BD52"/>
      </a:accent4>
      <a:accent5>
        <a:srgbClr val="46A6BD"/>
      </a:accent5>
      <a:accent6>
        <a:srgbClr val="5488BC"/>
      </a:accent6>
      <a:hlink>
        <a:srgbClr val="76B200"/>
      </a:hlink>
      <a:folHlink>
        <a:srgbClr val="FFCF3E"/>
      </a:folHlink>
    </a:clrScheme>
    <a:fontScheme name="Deluxe">
      <a:majorFont>
        <a:latin typeface="Corbel"/>
        <a:ea typeface=""/>
        <a:cs typeface=""/>
        <a:font script="Jpan" typeface="HGｺﾞｼｯｸM"/>
        <a:font script="Hang" typeface="HY엽서L"/>
        <a:font script="Hans" typeface="华文新魏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新魏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Deluxe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280000"/>
              </a:schemeClr>
            </a:gs>
            <a:gs pos="14000">
              <a:schemeClr val="phClr">
                <a:tint val="37000"/>
                <a:satMod val="250000"/>
              </a:schemeClr>
            </a:gs>
            <a:gs pos="45000">
              <a:schemeClr val="phClr">
                <a:tint val="53000"/>
                <a:satMod val="220000"/>
              </a:schemeClr>
            </a:gs>
            <a:gs pos="65000">
              <a:schemeClr val="phClr">
                <a:tint val="53000"/>
                <a:satMod val="220000"/>
              </a:schemeClr>
            </a:gs>
            <a:gs pos="86000">
              <a:schemeClr val="phClr">
                <a:tint val="42000"/>
                <a:satMod val="240000"/>
              </a:schemeClr>
            </a:gs>
            <a:gs pos="100000">
              <a:schemeClr val="phClr">
                <a:tint val="20000"/>
                <a:satMod val="23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75000"/>
                <a:satMod val="160000"/>
              </a:schemeClr>
            </a:gs>
            <a:gs pos="60000">
              <a:schemeClr val="phClr">
                <a:satMod val="150000"/>
              </a:schemeClr>
            </a:gs>
            <a:gs pos="100000">
              <a:schemeClr val="phClr">
                <a:tint val="75000"/>
                <a:satMod val="200000"/>
              </a:schemeClr>
            </a:gs>
          </a:gsLst>
          <a:lin ang="16200000" scaled="1"/>
        </a:gradFill>
      </a:fillStyleLst>
      <a:lnStyleLst>
        <a:ln w="9525" cap="flat" cmpd="sng" algn="ctr">
          <a:solidFill>
            <a:schemeClr val="phClr">
              <a:satMod val="14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prstMaterial="powder">
            <a:bevelT w="152400"/>
            <a:contourClr>
              <a:schemeClr val="phClr"/>
            </a:contourClr>
          </a:sp3d>
        </a:effectStyle>
        <a:effectStyle>
          <a:effectLst>
            <a:reflection blurRad="12700" stA="26000" endPos="28000" dist="38100" dir="5400000" sy="-100000"/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prstMaterial="powder">
            <a:bevelT w="190500" h="1016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3000"/>
                <a:satMod val="1550000"/>
              </a:schemeClr>
            </a:gs>
            <a:gs pos="1000">
              <a:schemeClr val="phClr">
                <a:tint val="48000"/>
                <a:satMod val="1550000"/>
              </a:schemeClr>
            </a:gs>
            <a:gs pos="90000">
              <a:schemeClr val="phClr">
                <a:shade val="18000"/>
                <a:satMod val="275000"/>
              </a:schemeClr>
            </a:gs>
          </a:gsLst>
          <a:path path="circle">
            <a:fillToRect r="210000" b="300000"/>
          </a:path>
        </a:gradFill>
        <a:gradFill rotWithShape="1">
          <a:gsLst>
            <a:gs pos="5000">
              <a:schemeClr val="phClr">
                <a:tint val="38000"/>
                <a:satMod val="1800000"/>
              </a:schemeClr>
            </a:gs>
            <a:gs pos="5000">
              <a:schemeClr val="phClr">
                <a:tint val="40000"/>
                <a:satMod val="1800000"/>
              </a:schemeClr>
            </a:gs>
            <a:gs pos="90000">
              <a:schemeClr val="phClr">
                <a:shade val="18000"/>
                <a:satMod val="275000"/>
              </a:schemeClr>
            </a:gs>
          </a:gsLst>
          <a:path path="circle">
            <a:fillToRect l="20000" t="30000" r="135000" b="10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8000"/>
      </a:dk1>
      <a:lt1>
        <a:sysClr val="window" lastClr="000000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8000"/>
      </a:dk1>
      <a:lt1>
        <a:sysClr val="window" lastClr="000000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Deluxe</Template>
  <TotalTime>5528</TotalTime>
  <Words>3576</Words>
  <Application>Microsoft Office PowerPoint</Application>
  <PresentationFormat>On-screen Show (4:3)</PresentationFormat>
  <Paragraphs>460</Paragraphs>
  <Slides>83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83</vt:i4>
      </vt:variant>
    </vt:vector>
  </HeadingPairs>
  <TitlesOfParts>
    <vt:vector size="84" baseType="lpstr">
      <vt:lpstr>Telerik Academy</vt:lpstr>
      <vt:lpstr>Тренировъчен тест по информационни технологии</vt:lpstr>
      <vt:lpstr>Компютърни системи</vt:lpstr>
      <vt:lpstr>Компютърни системи (хардуер)</vt:lpstr>
      <vt:lpstr>Въпрос</vt:lpstr>
      <vt:lpstr>Отговор</vt:lpstr>
      <vt:lpstr>Софтуерни системи</vt:lpstr>
      <vt:lpstr>Компютърни програми (софтуер)</vt:lpstr>
      <vt:lpstr>Въпрос</vt:lpstr>
      <vt:lpstr>Отговор</vt:lpstr>
      <vt:lpstr>Работа с компютърни системи и програми</vt:lpstr>
      <vt:lpstr>Работа с компютърни програми</vt:lpstr>
      <vt:lpstr>Въпрос</vt:lpstr>
      <vt:lpstr>Отговор</vt:lpstr>
      <vt:lpstr>Пренос на данни и бройни системи</vt:lpstr>
      <vt:lpstr>Пренос на данни. Бройни системи</vt:lpstr>
      <vt:lpstr>Въпрос</vt:lpstr>
      <vt:lpstr>Отговор</vt:lpstr>
      <vt:lpstr>Операционни системи</vt:lpstr>
      <vt:lpstr>Операционни системи</vt:lpstr>
      <vt:lpstr>Въпрос</vt:lpstr>
      <vt:lpstr>Отговор</vt:lpstr>
      <vt:lpstr>Софтуерно инженерство</vt:lpstr>
      <vt:lpstr>Софтуерно инженерство</vt:lpstr>
      <vt:lpstr>Въпрос</vt:lpstr>
      <vt:lpstr>Отговор</vt:lpstr>
      <vt:lpstr>Компресиране на данни</vt:lpstr>
      <vt:lpstr>Компресиране на данни</vt:lpstr>
      <vt:lpstr>Въпрос</vt:lpstr>
      <vt:lpstr>Отговор</vt:lpstr>
      <vt:lpstr>Текстообработка</vt:lpstr>
      <vt:lpstr>Текстообработка</vt:lpstr>
      <vt:lpstr>Текстообработка (2)</vt:lpstr>
      <vt:lpstr>Въпрос</vt:lpstr>
      <vt:lpstr>Отговор</vt:lpstr>
      <vt:lpstr>Компютърна графика</vt:lpstr>
      <vt:lpstr>Компютърна графика</vt:lpstr>
      <vt:lpstr>Въпрос</vt:lpstr>
      <vt:lpstr>Отговор</vt:lpstr>
      <vt:lpstr>Бази от данни</vt:lpstr>
      <vt:lpstr>Бази от данни</vt:lpstr>
      <vt:lpstr>Въпрос</vt:lpstr>
      <vt:lpstr>Отговор</vt:lpstr>
      <vt:lpstr>Информационни системи</vt:lpstr>
      <vt:lpstr>Информационни системи</vt:lpstr>
      <vt:lpstr>Въпрос</vt:lpstr>
      <vt:lpstr>Отговор</vt:lpstr>
      <vt:lpstr>Сигурност и защита на информацията</vt:lpstr>
      <vt:lpstr>Сигурност и защита на информацията</vt:lpstr>
      <vt:lpstr>Въпрос</vt:lpstr>
      <vt:lpstr>Отговор</vt:lpstr>
      <vt:lpstr>Презентационни системи</vt:lpstr>
      <vt:lpstr>Презентационни системи</vt:lpstr>
      <vt:lpstr>Въпрос</vt:lpstr>
      <vt:lpstr>Отговор</vt:lpstr>
      <vt:lpstr>Мултимедия</vt:lpstr>
      <vt:lpstr>Мултимедия</vt:lpstr>
      <vt:lpstr>Въпрос</vt:lpstr>
      <vt:lpstr>Отговор</vt:lpstr>
      <vt:lpstr>Компютърни мрежи</vt:lpstr>
      <vt:lpstr>Компютърни мрежи</vt:lpstr>
      <vt:lpstr>Въпрос</vt:lpstr>
      <vt:lpstr>Отговор</vt:lpstr>
      <vt:lpstr>Устройство на Интернет</vt:lpstr>
      <vt:lpstr>Устройство на Интернет</vt:lpstr>
      <vt:lpstr>Въпрос</vt:lpstr>
      <vt:lpstr>Отговор</vt:lpstr>
      <vt:lpstr>Електронна комуникация</vt:lpstr>
      <vt:lpstr>Електронна комуникация</vt:lpstr>
      <vt:lpstr>Въпрос</vt:lpstr>
      <vt:lpstr>Отговор</vt:lpstr>
      <vt:lpstr>World Wide Web (WWW)</vt:lpstr>
      <vt:lpstr>World Wide Web (WWW)</vt:lpstr>
      <vt:lpstr>Въпрос</vt:lpstr>
      <vt:lpstr>Отговор</vt:lpstr>
      <vt:lpstr>Уеб дизайн, HTML, CSS</vt:lpstr>
      <vt:lpstr>Уеб дизайн, HTML, CSS</vt:lpstr>
      <vt:lpstr>Уеб дизайн, HTML, CSS (2)</vt:lpstr>
      <vt:lpstr>Въпрос</vt:lpstr>
      <vt:lpstr>Отговор</vt:lpstr>
      <vt:lpstr>JavaScript</vt:lpstr>
      <vt:lpstr>JavaScript</vt:lpstr>
      <vt:lpstr>Въпрос</vt:lpstr>
      <vt:lpstr>Отговор</vt:lpstr>
    </vt:vector>
  </TitlesOfParts>
  <Company>Telerik Corporation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Училищна софтуерна академия</dc:title>
  <dc:subject>Telerik Software Academy</dc:subject>
  <dc:creator>Svetlin Nakov</dc:creator>
  <cp:keywords>telerik software academy, school academy, училищна софтуерна академия, академия на Телерик за ученици, free courses for developers</cp:keywords>
  <cp:lastModifiedBy>PC-Admin</cp:lastModifiedBy>
  <cp:revision>587</cp:revision>
  <dcterms:created xsi:type="dcterms:W3CDTF">2007-12-08T16:03:35Z</dcterms:created>
  <dcterms:modified xsi:type="dcterms:W3CDTF">2013-12-04T03:25:45Z</dcterms:modified>
  <cp:category>software engineering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</Properties>
</file>